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705" r:id="rId3"/>
    <p:sldMasterId id="2147483723" r:id="rId4"/>
  </p:sldMasterIdLst>
  <p:notesMasterIdLst>
    <p:notesMasterId r:id="rId36"/>
  </p:notesMasterIdLst>
  <p:sldIdLst>
    <p:sldId id="257" r:id="rId5"/>
    <p:sldId id="280" r:id="rId6"/>
    <p:sldId id="258" r:id="rId7"/>
    <p:sldId id="259" r:id="rId8"/>
    <p:sldId id="260" r:id="rId9"/>
    <p:sldId id="261" r:id="rId10"/>
    <p:sldId id="284" r:id="rId11"/>
    <p:sldId id="285" r:id="rId12"/>
    <p:sldId id="286" r:id="rId13"/>
    <p:sldId id="290" r:id="rId14"/>
    <p:sldId id="287" r:id="rId15"/>
    <p:sldId id="288" r:id="rId16"/>
    <p:sldId id="289" r:id="rId17"/>
    <p:sldId id="283" r:id="rId18"/>
    <p:sldId id="262" r:id="rId19"/>
    <p:sldId id="263" r:id="rId20"/>
    <p:sldId id="268" r:id="rId21"/>
    <p:sldId id="272" r:id="rId22"/>
    <p:sldId id="282" r:id="rId23"/>
    <p:sldId id="267" r:id="rId24"/>
    <p:sldId id="273" r:id="rId25"/>
    <p:sldId id="265" r:id="rId26"/>
    <p:sldId id="277" r:id="rId27"/>
    <p:sldId id="278" r:id="rId28"/>
    <p:sldId id="270" r:id="rId29"/>
    <p:sldId id="271" r:id="rId30"/>
    <p:sldId id="269" r:id="rId31"/>
    <p:sldId id="279" r:id="rId32"/>
    <p:sldId id="291" r:id="rId33"/>
    <p:sldId id="292" r:id="rId34"/>
    <p:sldId id="28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15202A74-163D-4B71-BBA8-E2FCD164262F}">
          <p14:sldIdLst>
            <p14:sldId id="257"/>
            <p14:sldId id="280"/>
            <p14:sldId id="258"/>
            <p14:sldId id="259"/>
            <p14:sldId id="260"/>
            <p14:sldId id="261"/>
            <p14:sldId id="284"/>
            <p14:sldId id="285"/>
            <p14:sldId id="286"/>
            <p14:sldId id="290"/>
            <p14:sldId id="287"/>
            <p14:sldId id="288"/>
            <p14:sldId id="289"/>
            <p14:sldId id="283"/>
          </p14:sldIdLst>
        </p14:section>
        <p14:section name="Group Member 1" id="{0860697E-8C4A-43F9-A7C0-C435911657B2}">
          <p14:sldIdLst>
            <p14:sldId id="262"/>
            <p14:sldId id="263"/>
            <p14:sldId id="268"/>
            <p14:sldId id="272"/>
          </p14:sldIdLst>
        </p14:section>
        <p14:section name="Group Member 2" id="{ED02CA79-8112-418E-8BC2-0FD9B68AECB3}">
          <p14:sldIdLst>
            <p14:sldId id="282"/>
            <p14:sldId id="267"/>
            <p14:sldId id="273"/>
            <p14:sldId id="265"/>
            <p14:sldId id="277"/>
            <p14:sldId id="278"/>
          </p14:sldIdLst>
        </p14:section>
        <p14:section name="Group Member 3" id="{0DAD77B1-60C5-4EB2-933E-C56E97A5B2A7}">
          <p14:sldIdLst>
            <p14:sldId id="270"/>
            <p14:sldId id="271"/>
            <p14:sldId id="269"/>
            <p14:sldId id="279"/>
            <p14:sldId id="291"/>
            <p14:sldId id="292"/>
            <p14:sldId id="281"/>
          </p14:sldIdLst>
        </p14:section>
        <p14:section name="General Closing" id="{4AB6C702-EE4D-4283-ACB0-770710E41AE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9082" autoAdjust="0"/>
  </p:normalViewPr>
  <p:slideViewPr>
    <p:cSldViewPr snapToGrid="0">
      <p:cViewPr varScale="1">
        <p:scale>
          <a:sx n="98" d="100"/>
          <a:sy n="98" d="100"/>
        </p:scale>
        <p:origin x="11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6"/>
    </p:cViewPr>
  </p:sorter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884D6-3BB1-4C7A-9958-3549A252B586}" type="doc">
      <dgm:prSet loTypeId="urn:microsoft.com/office/officeart/2005/8/layout/hProcess7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36243BA-743F-4042-AD08-F23C42D17CD2}" type="pres">
      <dgm:prSet presAssocID="{3B5884D6-3BB1-4C7A-9958-3549A252B5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8E79E0F-8CF7-48BE-81BA-154AB81A7754}" type="presOf" srcId="{3B5884D6-3BB1-4C7A-9958-3549A252B586}" destId="{E36243BA-743F-4042-AD08-F23C42D17CD2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3CAD45-34C5-4A3A-A9C8-DC1A507303E1}" type="doc">
      <dgm:prSet loTypeId="urn:microsoft.com/office/officeart/2005/8/layout/radial5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E302E9D-FAE8-47DC-94C6-3C32948DDC58}">
      <dgm:prSet phldrT="[Text]"/>
      <dgm:spPr/>
      <dgm:t>
        <a:bodyPr/>
        <a:lstStyle/>
        <a:p>
          <a:r>
            <a:rPr lang="en-US" dirty="0" smtClean="0"/>
            <a:t>TAX</a:t>
          </a:r>
        </a:p>
        <a:p>
          <a:r>
            <a:rPr lang="en-US" dirty="0" smtClean="0"/>
            <a:t>SALES</a:t>
          </a:r>
          <a:endParaRPr lang="en-US" dirty="0"/>
        </a:p>
      </dgm:t>
    </dgm:pt>
    <dgm:pt modelId="{DE73751E-25C8-4E3D-BED7-CFD152993FF4}" type="parTrans" cxnId="{F57BEFC3-079D-4E0F-9AC1-E320034CC90F}">
      <dgm:prSet/>
      <dgm:spPr/>
      <dgm:t>
        <a:bodyPr/>
        <a:lstStyle/>
        <a:p>
          <a:endParaRPr lang="en-US"/>
        </a:p>
      </dgm:t>
    </dgm:pt>
    <dgm:pt modelId="{CC6E97E5-6E4D-48CA-BE7F-C077CE28ACF2}" type="sibTrans" cxnId="{F57BEFC3-079D-4E0F-9AC1-E320034CC90F}">
      <dgm:prSet/>
      <dgm:spPr/>
      <dgm:t>
        <a:bodyPr/>
        <a:lstStyle/>
        <a:p>
          <a:endParaRPr lang="en-US"/>
        </a:p>
      </dgm:t>
    </dgm:pt>
    <dgm:pt modelId="{4D759782-2A99-41F0-B9C3-03A336EFA980}" type="pres">
      <dgm:prSet presAssocID="{153CAD45-34C5-4A3A-A9C8-DC1A507303E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F258FD-D1EC-4D06-9C56-BCC70A6BDDCB}" type="pres">
      <dgm:prSet presAssocID="{3E302E9D-FAE8-47DC-94C6-3C32948DDC58}" presName="centerShape" presStyleLbl="node0" presStyleIdx="0" presStyleCnt="1"/>
      <dgm:spPr/>
      <dgm:t>
        <a:bodyPr/>
        <a:lstStyle/>
        <a:p>
          <a:endParaRPr lang="en-US"/>
        </a:p>
      </dgm:t>
    </dgm:pt>
  </dgm:ptLst>
  <dgm:cxnLst>
    <dgm:cxn modelId="{3C4B8485-04E0-4484-AE11-F0E8B1745CAA}" type="presOf" srcId="{153CAD45-34C5-4A3A-A9C8-DC1A507303E1}" destId="{4D759782-2A99-41F0-B9C3-03A336EFA980}" srcOrd="0" destOrd="0" presId="urn:microsoft.com/office/officeart/2005/8/layout/radial5"/>
    <dgm:cxn modelId="{E2993F35-0A2D-4D03-8A9E-3987BAE2FFAC}" type="presOf" srcId="{3E302E9D-FAE8-47DC-94C6-3C32948DDC58}" destId="{E9F258FD-D1EC-4D06-9C56-BCC70A6BDDCB}" srcOrd="0" destOrd="0" presId="urn:microsoft.com/office/officeart/2005/8/layout/radial5"/>
    <dgm:cxn modelId="{F57BEFC3-079D-4E0F-9AC1-E320034CC90F}" srcId="{153CAD45-34C5-4A3A-A9C8-DC1A507303E1}" destId="{3E302E9D-FAE8-47DC-94C6-3C32948DDC58}" srcOrd="0" destOrd="0" parTransId="{DE73751E-25C8-4E3D-BED7-CFD152993FF4}" sibTransId="{CC6E97E5-6E4D-48CA-BE7F-C077CE28ACF2}"/>
    <dgm:cxn modelId="{A5F6FF85-9DB3-4A16-82E3-3B3D1C1E2B4E}" type="presParOf" srcId="{4D759782-2A99-41F0-B9C3-03A336EFA980}" destId="{E9F258FD-D1EC-4D06-9C56-BCC70A6BDDCB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258FD-D1EC-4D06-9C56-BCC70A6BDDCB}">
      <dsp:nvSpPr>
        <dsp:cNvPr id="0" name=""/>
        <dsp:cNvSpPr/>
      </dsp:nvSpPr>
      <dsp:spPr>
        <a:xfrm>
          <a:off x="1005063" y="176"/>
          <a:ext cx="3598510" cy="35985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TAX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SALES</a:t>
          </a:r>
          <a:endParaRPr lang="en-US" sz="6500" kern="1200" dirty="0"/>
        </a:p>
      </dsp:txBody>
      <dsp:txXfrm>
        <a:off x="1532053" y="527166"/>
        <a:ext cx="2544530" cy="2544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75AAE-0936-40B9-ACF9-A981EEF95D2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B1F30-39B2-4CE2-8EF3-91F31795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designed this template so that each member of the project team has a set of slides with its own theme. Members, here’s how you add a new slide to just your set: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 where you want to add the slide: Select an existing one in the Thumbnails pane, click the New Slide button, then choose a layout. The new slide gets the same theme as the other slides in your set. </a:t>
            </a:r>
          </a:p>
          <a:p>
            <a:endParaRPr lang="en-US" dirty="0" smtClean="0"/>
          </a:p>
          <a:p>
            <a:r>
              <a:rPr lang="en-US" dirty="0" smtClean="0"/>
              <a:t>Careful! Don’t annoy your fellow presenters by accidentally changing their themes. That can happen if you choose a different theme from the Design tab, which changes all of the slides in the presentation to that look.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54613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97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75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90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72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92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8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10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1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86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16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2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36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1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56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57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61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6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5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6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99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4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5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5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3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342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6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8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9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6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2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702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90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4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8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26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97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://www.taxeaseohio.com/" TargetMode="External"/><Relationship Id="rId4" Type="http://schemas.openxmlformats.org/officeDocument/2006/relationships/hyperlink" Target="mailto:OHinfo@taxease.com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1" y="4394039"/>
            <a:ext cx="11037061" cy="1117687"/>
          </a:xfrm>
        </p:spPr>
        <p:txBody>
          <a:bodyPr>
            <a:noAutofit/>
          </a:bodyPr>
          <a:lstStyle/>
          <a:p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r>
              <a:rPr lang="en-US" sz="4800" dirty="0" smtClean="0"/>
              <a:t>OVERVIEW OF TREASURER FUNCTIONS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74" y="0"/>
            <a:ext cx="9144000" cy="5143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8929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46" y="762956"/>
            <a:ext cx="9613861" cy="1080938"/>
          </a:xfrm>
        </p:spPr>
        <p:txBody>
          <a:bodyPr>
            <a:normAutofit/>
          </a:bodyPr>
          <a:lstStyle/>
          <a:p>
            <a:r>
              <a:rPr lang="en-US" sz="7200" dirty="0" smtClean="0"/>
              <a:t>HOUSE BILL 920</a:t>
            </a:r>
            <a:endParaRPr lang="en-US" sz="7200" dirty="0"/>
          </a:p>
        </p:txBody>
      </p:sp>
      <p:sp>
        <p:nvSpPr>
          <p:cNvPr id="4" name="Rectangle 3"/>
          <p:cNvSpPr/>
          <p:nvPr/>
        </p:nvSpPr>
        <p:spPr>
          <a:xfrm>
            <a:off x="330740" y="2130357"/>
            <a:ext cx="1173155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272727"/>
                </a:solidFill>
                <a:latin typeface="arial" panose="020B0604020202020204" pitchFamily="34" charset="0"/>
              </a:rPr>
              <a:t>During the 1970s property values were increasing at a very high rate. In 1976 the Ohio Legislature enacted House Bill 920. </a:t>
            </a:r>
            <a:r>
              <a:rPr lang="en-US" sz="3400" u="sng" dirty="0">
                <a:solidFill>
                  <a:srgbClr val="272727"/>
                </a:solidFill>
                <a:latin typeface="arial" panose="020B0604020202020204" pitchFamily="34" charset="0"/>
              </a:rPr>
              <a:t>This bill effectively freezes all voted real estate millage at the dollar amount collected the first year the millage went into effect</a:t>
            </a:r>
            <a:r>
              <a:rPr lang="en-US" sz="3400" dirty="0">
                <a:solidFill>
                  <a:srgbClr val="272727"/>
                </a:solidFill>
                <a:latin typeface="arial" panose="020B0604020202020204" pitchFamily="34" charset="0"/>
              </a:rPr>
              <a:t>. As property values rise through reappraisal or triennial update, the outside millage is reduced. In simple terms, the amount of money a school district collects from a levy does not increase as property values increase.</a:t>
            </a:r>
            <a:r>
              <a:rPr lang="en-US" sz="3400" dirty="0"/>
              <a:t/>
            </a:r>
            <a:br>
              <a:rPr lang="en-US" sz="3400" dirty="0"/>
            </a:b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08918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/>
              <a:t>MILLS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Property tax rates are computed in mills.  A mill is 1/1000 or .001</a:t>
            </a:r>
          </a:p>
          <a:p>
            <a:endParaRPr lang="en-US" sz="4800" dirty="0"/>
          </a:p>
          <a:p>
            <a:r>
              <a:rPr lang="en-US" sz="4800" dirty="0" smtClean="0"/>
              <a:t>One mill cost a property owner $1.00 for every $1,000 of taxable value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6858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87" y="792139"/>
            <a:ext cx="9613861" cy="108093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INSIDE MILLAGE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136187" y="2101174"/>
            <a:ext cx="1181910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272727"/>
                </a:solidFill>
                <a:latin typeface="arial" panose="020B0604020202020204" pitchFamily="34" charset="0"/>
              </a:rPr>
              <a:t>In Ohio, millage is referred to as "inside" millage and "outside" millage. </a:t>
            </a:r>
            <a:r>
              <a:rPr lang="en-US" sz="3000" u="sng" dirty="0">
                <a:solidFill>
                  <a:srgbClr val="272727"/>
                </a:solidFill>
                <a:latin typeface="arial" panose="020B0604020202020204" pitchFamily="34" charset="0"/>
              </a:rPr>
              <a:t>Inside millage</a:t>
            </a:r>
            <a:r>
              <a:rPr lang="en-US" sz="3000" dirty="0">
                <a:solidFill>
                  <a:srgbClr val="272727"/>
                </a:solidFill>
                <a:latin typeface="arial" panose="020B0604020202020204" pitchFamily="34" charset="0"/>
              </a:rPr>
              <a:t> is millage provided by the Constitution of the State of Ohio and is levied without a vote of the people. It is called inside millage because it is "inside" the law. Another name would be </a:t>
            </a:r>
            <a:r>
              <a:rPr lang="en-US" sz="3000" u="sng" dirty="0">
                <a:solidFill>
                  <a:srgbClr val="272727"/>
                </a:solidFill>
                <a:latin typeface="arial" panose="020B0604020202020204" pitchFamily="34" charset="0"/>
              </a:rPr>
              <a:t>un-voted millage</a:t>
            </a:r>
            <a:r>
              <a:rPr lang="en-US" sz="3000" dirty="0">
                <a:solidFill>
                  <a:srgbClr val="272727"/>
                </a:solidFill>
                <a:latin typeface="arial" panose="020B0604020202020204" pitchFamily="34" charset="0"/>
              </a:rPr>
              <a:t>.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>
                <a:solidFill>
                  <a:srgbClr val="272727"/>
                </a:solidFill>
                <a:latin typeface="arial" panose="020B0604020202020204" pitchFamily="34" charset="0"/>
              </a:rPr>
              <a:t>The Constitution allows for 10 mills of inside millage in each political </a:t>
            </a:r>
            <a:r>
              <a:rPr lang="en-US" sz="3000" dirty="0" smtClean="0">
                <a:solidFill>
                  <a:srgbClr val="272727"/>
                </a:solidFill>
                <a:latin typeface="arial" panose="020B0604020202020204" pitchFamily="34" charset="0"/>
              </a:rPr>
              <a:t>subdivision (1% without any prior approval or restrictions). </a:t>
            </a:r>
            <a:r>
              <a:rPr lang="en-US" sz="3000" dirty="0">
                <a:solidFill>
                  <a:srgbClr val="272727"/>
                </a:solidFill>
                <a:latin typeface="arial" panose="020B0604020202020204" pitchFamily="34" charset="0"/>
              </a:rPr>
              <a:t>Public schools, counties, townships, and other local governments are allocated a portion </a:t>
            </a:r>
            <a:r>
              <a:rPr lang="en-US" sz="3000" dirty="0" smtClean="0">
                <a:solidFill>
                  <a:srgbClr val="272727"/>
                </a:solidFill>
                <a:latin typeface="arial" panose="020B0604020202020204" pitchFamily="34" charset="0"/>
              </a:rPr>
              <a:t>of </a:t>
            </a:r>
            <a:r>
              <a:rPr lang="en-US" sz="3000" dirty="0">
                <a:solidFill>
                  <a:srgbClr val="272727"/>
                </a:solidFill>
                <a:latin typeface="arial" panose="020B0604020202020204" pitchFamily="34" charset="0"/>
              </a:rPr>
              <a:t>the 10 inside mills. 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9919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10" y="762956"/>
            <a:ext cx="9613861" cy="108093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OUTSIDE MILLAGE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496110" y="2441643"/>
            <a:ext cx="106420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u="sng" dirty="0">
                <a:solidFill>
                  <a:srgbClr val="272727"/>
                </a:solidFill>
                <a:latin typeface="arial" panose="020B0604020202020204" pitchFamily="34" charset="0"/>
              </a:rPr>
              <a:t>Outside millage</a:t>
            </a:r>
            <a:r>
              <a:rPr lang="en-US" sz="4400" dirty="0">
                <a:solidFill>
                  <a:srgbClr val="272727"/>
                </a:solidFill>
                <a:latin typeface="arial" panose="020B0604020202020204" pitchFamily="34" charset="0"/>
              </a:rPr>
              <a:t> is any millage "outside" the 10 mills that is provided by the Constitution of the State of Ohio. </a:t>
            </a:r>
            <a:r>
              <a:rPr lang="en-US" sz="4400" u="sng" dirty="0">
                <a:solidFill>
                  <a:srgbClr val="272727"/>
                </a:solidFill>
                <a:latin typeface="arial" panose="020B0604020202020204" pitchFamily="34" charset="0"/>
              </a:rPr>
              <a:t>This millage is voted in by the public</a:t>
            </a:r>
            <a:r>
              <a:rPr lang="en-US" sz="4400" dirty="0">
                <a:solidFill>
                  <a:srgbClr val="272727"/>
                </a:solidFill>
                <a:latin typeface="arial" panose="020B0604020202020204" pitchFamily="34" charset="0"/>
              </a:rPr>
              <a:t>. Another name for outside millage is voted millage.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0208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30" y="715411"/>
            <a:ext cx="9590962" cy="103315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TAX BILLS – LAKE COUNTY FINANCING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88" y="2006825"/>
            <a:ext cx="5599689" cy="3374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DISTRICTS 1 &amp; 2 (MADISON SCHOOLS)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Madison Fire Dept.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Lake County Financing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DISTRICTS 3,4,&amp; 5 (PERRY SCHOOLS)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Perry Fire Dept.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Lake County Financing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02584" y="2047285"/>
            <a:ext cx="6689416" cy="392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DISTRICT 15 (PAINESVILLE CITY SCHOOLS)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Lake County Financing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DISTRICTS 7,8,11,13,&amp;35 (RIVERSIDE SCHOOLS)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Lake County Financing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7430" y="5421664"/>
            <a:ext cx="10835237" cy="1370281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/>
              <a:t>Lake County Financing District was created (1990) by the above 4 school districts to share in revenue of the Perry Power Plant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200" dirty="0" smtClean="0"/>
              <a:t>TAX COLLECTION PROCESS</a:t>
            </a:r>
            <a:endParaRPr lang="en-US" sz="52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Tax Reduction Programs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Grants (Save the Dream Ohio)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Remission Guidelines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851" y="2682172"/>
            <a:ext cx="2142161" cy="142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1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TAX REDUCTION PROGRAMS</a:t>
            </a:r>
            <a:endParaRPr lang="en-US" sz="6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588" y="4215706"/>
            <a:ext cx="4697412" cy="264229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172"/>
            <a:ext cx="4763309" cy="2679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41" y="1834166"/>
            <a:ext cx="5497207" cy="309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GRANTS </a:t>
            </a:r>
            <a:endParaRPr lang="en-US" sz="4800" dirty="0"/>
          </a:p>
        </p:txBody>
      </p:sp>
      <p:graphicFrame>
        <p:nvGraphicFramePr>
          <p:cNvPr id="5" name="Content Placeholder 4" title="SmartArt Detailed Process diagram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104873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51" y="0"/>
            <a:ext cx="527538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6" y="4170966"/>
            <a:ext cx="3746438" cy="24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3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REMISSION GUIDELINES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941" y="3790"/>
            <a:ext cx="5296433" cy="68542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0" y="2459997"/>
            <a:ext cx="5180176" cy="353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DELINQUENT TAX</a:t>
            </a:r>
            <a:endParaRPr lang="en-US" sz="6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08089" y="2338598"/>
            <a:ext cx="5599097" cy="41835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A number of delinquencies are created due to incorrect or lack of information on the </a:t>
            </a:r>
            <a:r>
              <a:rPr lang="en-US" sz="4400" b="1" dirty="0" smtClean="0"/>
              <a:t>conveyance forms </a:t>
            </a:r>
          </a:p>
          <a:p>
            <a:pPr marL="0" indent="0">
              <a:buNone/>
            </a:pPr>
            <a:r>
              <a:rPr lang="en-US" sz="3600" dirty="0" smtClean="0"/>
              <a:t>at transfer!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** Correct tax mailing address and phone numbers should be included on the form **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012381" y="2338598"/>
            <a:ext cx="6060935" cy="35847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smtClean="0"/>
              <a:t>Sales/Transfers </a:t>
            </a:r>
            <a:r>
              <a:rPr lang="en-US" sz="3600" dirty="0"/>
              <a:t>within 3 months of collection due dates sometimes create </a:t>
            </a:r>
            <a:r>
              <a:rPr lang="en-US" sz="3600" dirty="0" smtClean="0"/>
              <a:t>delinquencies or overpayments</a:t>
            </a:r>
          </a:p>
          <a:p>
            <a:pPr marL="0" indent="0">
              <a:buNone/>
            </a:pPr>
            <a:r>
              <a:rPr lang="en-US" sz="3600" dirty="0" smtClean="0"/>
              <a:t> </a:t>
            </a:r>
          </a:p>
          <a:p>
            <a:pPr marL="0" indent="0">
              <a:buNone/>
            </a:pPr>
            <a:r>
              <a:rPr lang="en-US" sz="3600" dirty="0" smtClean="0"/>
              <a:t>Who is paying? Buyer/Seller/Lender/Title Co?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856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37" y="-33570"/>
            <a:ext cx="6656963" cy="6891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" y="748272"/>
            <a:ext cx="5359609" cy="532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9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DELINQUENT TAX SALES GUIDELINES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80319" y="2232340"/>
            <a:ext cx="4698355" cy="2906179"/>
          </a:xfrm>
        </p:spPr>
        <p:txBody>
          <a:bodyPr>
            <a:noAutofit/>
          </a:bodyPr>
          <a:lstStyle/>
          <a:p>
            <a:r>
              <a:rPr lang="en-US" sz="3600" dirty="0" smtClean="0"/>
              <a:t>Have delinquent property taxes for a minimum of 3 tax billing cycles</a:t>
            </a:r>
          </a:p>
          <a:p>
            <a:r>
              <a:rPr lang="en-US" sz="3600" dirty="0" smtClean="0"/>
              <a:t>Not on a payment plan with the Treasurer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594122" y="3030008"/>
            <a:ext cx="6419537" cy="34583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Parcels with the aforementioned criteria will:</a:t>
            </a:r>
          </a:p>
          <a:p>
            <a:r>
              <a:rPr lang="en-US" sz="2800" dirty="0" smtClean="0"/>
              <a:t>Be able to enter into a payment plan</a:t>
            </a:r>
          </a:p>
          <a:p>
            <a:r>
              <a:rPr lang="en-US" sz="2800" dirty="0" smtClean="0"/>
              <a:t>Go to tax lien sale</a:t>
            </a:r>
          </a:p>
          <a:p>
            <a:r>
              <a:rPr lang="en-US" sz="2800" dirty="0" smtClean="0"/>
              <a:t>Be referred to the Prosecutor’s office for collection / foreclosure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882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TAX SALES</a:t>
            </a:r>
            <a:endParaRPr lang="en-US" sz="5400" dirty="0"/>
          </a:p>
        </p:txBody>
      </p:sp>
      <p:graphicFrame>
        <p:nvGraphicFramePr>
          <p:cNvPr id="14" name="Content Placeholder 13" title="SmartArt Diverging Radial diagram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235628"/>
              </p:ext>
            </p:extLst>
          </p:nvPr>
        </p:nvGraphicFramePr>
        <p:xfrm>
          <a:off x="4686300" y="2336800"/>
          <a:ext cx="5608638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83045" y="2560608"/>
            <a:ext cx="5058997" cy="3599317"/>
          </a:xfrm>
        </p:spPr>
        <p:txBody>
          <a:bodyPr>
            <a:noAutofit/>
          </a:bodyPr>
          <a:lstStyle/>
          <a:p>
            <a:r>
              <a:rPr lang="en-US" sz="3600" dirty="0" smtClean="0"/>
              <a:t>Lien sales are handled in office</a:t>
            </a:r>
          </a:p>
          <a:p>
            <a:r>
              <a:rPr lang="en-US" sz="3600" dirty="0" smtClean="0"/>
              <a:t>Tax/sheriff sales are conducted by the Sheriff’s department in conjunction with the Prosecutor’s office or the purchaser of the tax lien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2941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NAR / TAX EASE</a:t>
            </a:r>
            <a:endParaRPr lang="en-US" sz="72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31068" y="2212333"/>
            <a:ext cx="10953961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A00D0F"/>
                </a:solidFill>
                <a:effectLst/>
                <a:latin typeface="manrope"/>
              </a:rPr>
              <a:t>Liens placed 2021 and after: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5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For information regarding how to resolve your Tax Lien,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Please contact us ASAP at: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1B83B0"/>
                </a:solidFill>
                <a:effectLst/>
                <a:latin typeface="manrope"/>
              </a:rPr>
              <a:t>Our Toll-Free Number : 1 (866)960-0067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If you have any issues or need additional information, you may also contact our Chief Director of Government Relations: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Dawn Hoosier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Email: dhoosier@narsolutions.net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Cell Phone: 1(513)236-5487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NAR Ohio is here and happy to assist you in resolving this matter.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https://www.lakecountyohio.gov/treasurer/wp-content/uploads/sites/29/2021/08/na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286" y="3015168"/>
            <a:ext cx="1971675" cy="8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1540" y="4459660"/>
            <a:ext cx="118099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A00D0F"/>
                </a:solidFill>
                <a:latin typeface="manrope"/>
              </a:rPr>
              <a:t>Liens </a:t>
            </a:r>
            <a:r>
              <a:rPr lang="en-US" b="1" dirty="0">
                <a:solidFill>
                  <a:srgbClr val="A00D0F"/>
                </a:solidFill>
                <a:latin typeface="manrope"/>
              </a:rPr>
              <a:t>placed before 2021:</a:t>
            </a:r>
            <a:endParaRPr lang="en-US" dirty="0">
              <a:solidFill>
                <a:srgbClr val="000000"/>
              </a:solidFill>
              <a:latin typeface="manrope"/>
            </a:endParaRPr>
          </a:p>
          <a:p>
            <a:r>
              <a:rPr lang="en-US" b="1" dirty="0">
                <a:latin typeface="manrope"/>
              </a:rPr>
              <a:t>Tax Ease Ohio, LLC</a:t>
            </a:r>
          </a:p>
          <a:p>
            <a:r>
              <a:rPr lang="en-US" b="1" dirty="0">
                <a:latin typeface="manrope"/>
              </a:rPr>
              <a:t>Call Center:  </a:t>
            </a:r>
            <a:r>
              <a:rPr lang="en-US" dirty="0">
                <a:latin typeface="manrope"/>
              </a:rPr>
              <a:t>1-866-907-2626</a:t>
            </a:r>
            <a:br>
              <a:rPr lang="en-US" dirty="0">
                <a:latin typeface="manrope"/>
              </a:rPr>
            </a:br>
            <a:r>
              <a:rPr lang="en-US" b="1" dirty="0">
                <a:latin typeface="manrope"/>
              </a:rPr>
              <a:t>Call Center Hours: </a:t>
            </a:r>
            <a:r>
              <a:rPr lang="en-US" dirty="0">
                <a:latin typeface="manrope"/>
              </a:rPr>
              <a:t>7am – 6pm EST (M-F) Live Answering</a:t>
            </a:r>
          </a:p>
          <a:p>
            <a:r>
              <a:rPr lang="en-US" b="1" dirty="0">
                <a:latin typeface="manrope"/>
              </a:rPr>
              <a:t>Email:</a:t>
            </a:r>
            <a:r>
              <a:rPr lang="en-US" dirty="0">
                <a:latin typeface="manrope"/>
              </a:rPr>
              <a:t>    </a:t>
            </a:r>
            <a:r>
              <a:rPr lang="en-US" dirty="0">
                <a:latin typeface="manrope"/>
                <a:hlinkClick r:id="rId4"/>
              </a:rPr>
              <a:t>OHinfo@taxease.com</a:t>
            </a:r>
            <a:r>
              <a:rPr lang="en-US" dirty="0">
                <a:latin typeface="manrope"/>
              </a:rPr>
              <a:t/>
            </a:r>
            <a:br>
              <a:rPr lang="en-US" dirty="0">
                <a:latin typeface="manrope"/>
              </a:rPr>
            </a:br>
            <a:r>
              <a:rPr lang="en-US" b="1" dirty="0">
                <a:latin typeface="manrope"/>
              </a:rPr>
              <a:t>Customer Service:</a:t>
            </a:r>
            <a:r>
              <a:rPr lang="en-US" dirty="0">
                <a:latin typeface="manrope"/>
              </a:rPr>
              <a:t> </a:t>
            </a:r>
            <a:r>
              <a:rPr lang="en-US" dirty="0">
                <a:latin typeface="manrope"/>
                <a:hlinkClick r:id="rId5"/>
              </a:rPr>
              <a:t>www.TaxEaseOhio.com</a:t>
            </a:r>
            <a:endParaRPr lang="en-US" dirty="0">
              <a:latin typeface="manrope"/>
            </a:endParaRPr>
          </a:p>
          <a:p>
            <a:r>
              <a:rPr lang="en-US" b="1" dirty="0">
                <a:latin typeface="manrope"/>
              </a:rPr>
              <a:t>Checks made payable to:</a:t>
            </a:r>
          </a:p>
          <a:p>
            <a:r>
              <a:rPr lang="en-US" dirty="0">
                <a:latin typeface="manrope"/>
              </a:rPr>
              <a:t>US Bank, as CF for Tax Ease </a:t>
            </a:r>
            <a:r>
              <a:rPr lang="en-US" dirty="0" smtClean="0">
                <a:latin typeface="manrope"/>
              </a:rPr>
              <a:t>Ohio</a:t>
            </a:r>
            <a:endParaRPr lang="en-US" dirty="0">
              <a:latin typeface="manrope"/>
            </a:endParaRPr>
          </a:p>
        </p:txBody>
      </p:sp>
    </p:spTree>
    <p:extLst>
      <p:ext uri="{BB962C8B-B14F-4D97-AF65-F5344CB8AC3E}">
        <p14:creationId xmlns:p14="http://schemas.microsoft.com/office/powerpoint/2010/main" val="408034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PROSECUTORS OFFICE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13626"/>
            <a:ext cx="4357991" cy="4698459"/>
          </a:xfrm>
        </p:spPr>
        <p:txBody>
          <a:bodyPr>
            <a:normAutofit/>
          </a:bodyPr>
          <a:lstStyle/>
          <a:p>
            <a:r>
              <a:rPr lang="en-US" sz="2800" b="1" dirty="0"/>
              <a:t>Tax Collection</a:t>
            </a:r>
          </a:p>
          <a:p>
            <a:r>
              <a:rPr lang="en-US" sz="2800" dirty="0"/>
              <a:t>The Prosecutor’s Civil Division attorneys are </a:t>
            </a:r>
            <a:r>
              <a:rPr lang="en-US" sz="2800" dirty="0" smtClean="0"/>
              <a:t> </a:t>
            </a:r>
            <a:r>
              <a:rPr lang="en-US" sz="2800" dirty="0"/>
              <a:t>charged with representing the County Treasurer in enforcing the collection of all delinquent real and personal property taxes in Lake County.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0017" y="2013626"/>
            <a:ext cx="719198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Manrope"/>
              </a:rPr>
              <a:t>Your Lake County Prosecutor’s Office is a full service law firm representing all of the County’s boards and offices, certain other political subdivisions and the State of Ohio. Unlike other law firms, </a:t>
            </a:r>
            <a:r>
              <a:rPr lang="en-US" sz="2800" b="1" i="1" dirty="0" smtClean="0">
                <a:solidFill>
                  <a:srgbClr val="000000"/>
                </a:solidFill>
                <a:latin typeface="Manrope"/>
              </a:rPr>
              <a:t>the Prosecuting Attorney is vested with personal discretion entrusted to him as a minister of justice, and not merely as an advocate</a:t>
            </a:r>
            <a:r>
              <a:rPr lang="en-US" sz="2800" b="1" dirty="0" smtClean="0">
                <a:solidFill>
                  <a:srgbClr val="000000"/>
                </a:solidFill>
                <a:latin typeface="Manrope"/>
              </a:rPr>
              <a:t>. The Prosecuting Attorney acts as the chief law enforcement official for the County.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87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LAND BANK</a:t>
            </a:r>
            <a:endParaRPr lang="en-US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642" y="2100698"/>
            <a:ext cx="4840285" cy="4288139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Mission</a:t>
            </a:r>
          </a:p>
          <a:p>
            <a:r>
              <a:rPr lang="en-US" sz="2000" dirty="0" smtClean="0"/>
              <a:t>The mission of the Land </a:t>
            </a:r>
            <a:r>
              <a:rPr lang="en-US" sz="2000" dirty="0"/>
              <a:t>Bank is to help stabilize and/or increase property values, strengthen communities and help to enhance the overall quality of life for Lake County residents. We accomplish this goal by revitalizing abandoned and/or blighted residential or commercial structures, either by acquisition for rehabilitation and/or demolition. Further collaborative efforts keep an eye towards economic development, creating green space when appropriate, and when possible – making permanent neighborhood improvements.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0" y="2100698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b="1" dirty="0">
                <a:latin typeface="open sans"/>
              </a:rPr>
              <a:t>Board</a:t>
            </a:r>
          </a:p>
          <a:p>
            <a:pPr fontAlgn="base"/>
            <a:r>
              <a:rPr lang="en-US" dirty="0">
                <a:latin typeface="open sans"/>
              </a:rPr>
              <a:t>A land reutilization corporation is a creature of Ohio Statute, which also defines the makeup of the board of directors. A board must consist of the county’s treasurer, two of the three sitting county commissioners, a director/representative from the county’s largest city and an individual chosen by the townships having a population in excess of 10,000 residents. At the discretion of the Board, four additional voting directors have been added including one required by law to have a background in real estate. Appointments are subject to a required unanimous approval of the treasurer and two commissioners. The current four voting directors were solicited by advertisement in the News-Herald and selected after an interview process. Appointments consist of staggered three year terms.</a:t>
            </a:r>
            <a:endParaRPr lang="en-US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072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INVESTMENT GUIDELINES AND POLICIES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211126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Asset Management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Asset Allocation Strategy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Investment Analysis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22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ASSET MANAGEMENT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18" y="1976911"/>
            <a:ext cx="9165521" cy="48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ASSET ALLOCATION STRATEGY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2" y="1945585"/>
            <a:ext cx="9292774" cy="491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1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INVESTMENT ANALYSIS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3" y="1771731"/>
            <a:ext cx="9751869" cy="508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2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18" y="252919"/>
            <a:ext cx="11874599" cy="63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1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DETAILS OF LAKE COUNTY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dirty="0" smtClean="0"/>
              <a:t> Parcels</a:t>
            </a:r>
          </a:p>
          <a:p>
            <a:r>
              <a:rPr lang="en-US" sz="6600" dirty="0" smtClean="0"/>
              <a:t> Population</a:t>
            </a:r>
          </a:p>
          <a:p>
            <a:r>
              <a:rPr lang="en-US" sz="6600" dirty="0" smtClean="0"/>
              <a:t> Tax Collection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6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2" y="71012"/>
            <a:ext cx="11898041" cy="671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5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52" y="0"/>
            <a:ext cx="892464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374" y="2444562"/>
            <a:ext cx="2500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QUESTIONS</a:t>
            </a:r>
          </a:p>
          <a:p>
            <a:pPr algn="ctr"/>
            <a:r>
              <a:rPr lang="en-US" sz="3600" dirty="0" smtClean="0"/>
              <a:t>AND </a:t>
            </a:r>
          </a:p>
          <a:p>
            <a:pPr algn="ctr"/>
            <a:r>
              <a:rPr lang="en-US" sz="3600" dirty="0" smtClean="0"/>
              <a:t>ANSWERS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0693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2472" y="795068"/>
            <a:ext cx="9613863" cy="1080937"/>
          </a:xfrm>
        </p:spPr>
        <p:txBody>
          <a:bodyPr>
            <a:noAutofit/>
          </a:bodyPr>
          <a:lstStyle/>
          <a:p>
            <a:r>
              <a:rPr lang="en-US" sz="8000" dirty="0" smtClean="0"/>
              <a:t>PARCELS</a:t>
            </a:r>
            <a:endParaRPr lang="en-US" sz="8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Add your results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0319" y="2620985"/>
            <a:ext cx="5068110" cy="2276272"/>
          </a:xfrm>
        </p:spPr>
        <p:txBody>
          <a:bodyPr>
            <a:noAutofit/>
          </a:bodyPr>
          <a:lstStyle/>
          <a:p>
            <a:r>
              <a:rPr lang="en-US" sz="7200" dirty="0" smtClean="0"/>
              <a:t>113,000        </a:t>
            </a:r>
            <a:r>
              <a:rPr lang="en-US" sz="3200" dirty="0" smtClean="0"/>
              <a:t>as of Jan. 1, 2021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11" y="2280229"/>
            <a:ext cx="7399437" cy="38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POPULATION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06881" y="2151679"/>
            <a:ext cx="5904410" cy="2261252"/>
          </a:xfrm>
        </p:spPr>
        <p:txBody>
          <a:bodyPr>
            <a:noAutofit/>
          </a:bodyPr>
          <a:lstStyle/>
          <a:p>
            <a:pPr marL="1371600" lvl="3" indent="0">
              <a:buNone/>
            </a:pPr>
            <a:r>
              <a:rPr lang="en-US" sz="4800" b="1" dirty="0" smtClean="0"/>
              <a:t>AS OF THE 2020 CENSUS, THE POPULATION OF LAKE COUNTY WAS 232,603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94" y="2259053"/>
            <a:ext cx="6366228" cy="384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2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798" y="753228"/>
            <a:ext cx="9613861" cy="1080938"/>
          </a:xfrm>
        </p:spPr>
        <p:txBody>
          <a:bodyPr>
            <a:noAutofit/>
          </a:bodyPr>
          <a:lstStyle/>
          <a:p>
            <a:r>
              <a:rPr lang="en-US" sz="8000" dirty="0" smtClean="0"/>
              <a:t>TAX COLLECTION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90" y="1998733"/>
            <a:ext cx="11960505" cy="4580091"/>
          </a:xfrm>
        </p:spPr>
        <p:txBody>
          <a:bodyPr>
            <a:noAutofit/>
          </a:bodyPr>
          <a:lstStyle/>
          <a:p>
            <a:r>
              <a:rPr lang="en-US" sz="4400" dirty="0" smtClean="0"/>
              <a:t>Approximately $250,000,000 total for February 2022 collection</a:t>
            </a:r>
          </a:p>
          <a:p>
            <a:endParaRPr lang="en-US" sz="4400" dirty="0"/>
          </a:p>
          <a:p>
            <a:r>
              <a:rPr lang="en-US" sz="4400" dirty="0" smtClean="0"/>
              <a:t>Taxes are paid one full year in arrears in Ohio</a:t>
            </a:r>
          </a:p>
          <a:p>
            <a:endParaRPr lang="en-US" sz="4400" dirty="0"/>
          </a:p>
          <a:p>
            <a:r>
              <a:rPr lang="en-US" sz="4400" dirty="0" smtClean="0"/>
              <a:t>Due dates are always Mid-Feb &amp; Mid-July</a:t>
            </a:r>
          </a:p>
        </p:txBody>
      </p:sp>
    </p:spTree>
    <p:extLst>
      <p:ext uri="{BB962C8B-B14F-4D97-AF65-F5344CB8AC3E}">
        <p14:creationId xmlns:p14="http://schemas.microsoft.com/office/powerpoint/2010/main" val="10030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79" y="778212"/>
            <a:ext cx="10196904" cy="105595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REAL ESTATE TAXES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78" y="2071991"/>
            <a:ext cx="12023386" cy="38641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This is a tax levied on land and buildings located within the school district.  Individuals and businesses pay this tax on the property they own.  </a:t>
            </a:r>
            <a:r>
              <a:rPr lang="en-US" sz="4400" u="sng" dirty="0" smtClean="0"/>
              <a:t>Two key components in calculating real estate taxes are the taxable or assessed value</a:t>
            </a:r>
            <a:r>
              <a:rPr lang="en-US" sz="4400" dirty="0" smtClean="0"/>
              <a:t> (market value x 35%) of the property </a:t>
            </a:r>
            <a:r>
              <a:rPr lang="en-US" sz="4400" u="sng" dirty="0" smtClean="0"/>
              <a:t>and the millage rate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7815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73" y="743500"/>
            <a:ext cx="9613861" cy="1080938"/>
          </a:xfrm>
        </p:spPr>
        <p:txBody>
          <a:bodyPr>
            <a:normAutofit/>
          </a:bodyPr>
          <a:lstStyle/>
          <a:p>
            <a:r>
              <a:rPr lang="en-US" sz="7200" dirty="0" smtClean="0"/>
              <a:t>MARKET VALUE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013" y="2130357"/>
            <a:ext cx="9973169" cy="3805832"/>
          </a:xfrm>
        </p:spPr>
        <p:txBody>
          <a:bodyPr>
            <a:noAutofit/>
          </a:bodyPr>
          <a:lstStyle/>
          <a:p>
            <a:r>
              <a:rPr lang="en-US" sz="4000" u="sng" dirty="0" smtClean="0"/>
              <a:t>The market value is the estimated sales value of the property</a:t>
            </a:r>
            <a:r>
              <a:rPr lang="en-US" sz="4000" dirty="0" smtClean="0"/>
              <a:t>.  For purposes of real estate taxes, the county auditor determines the market value of all of the property in the county.  The county auditor then calculates the taxable/assessed value for each property.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275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TAXABLE / ASSESSED VALUE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Taxable value and assessed value are different terminologies for the same thing.</a:t>
            </a:r>
          </a:p>
          <a:p>
            <a:endParaRPr lang="en-US" sz="3600" dirty="0"/>
          </a:p>
          <a:p>
            <a:r>
              <a:rPr lang="en-US" sz="3600" dirty="0" smtClean="0"/>
              <a:t>The taxable value is determined by taking 35% of the market value of the property.  For example, a home that would have a market value of $100,000 would have a taxable value of $35,000.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418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3.xml><?xml version="1.0" encoding="utf-8"?>
<a:theme xmlns:a="http://schemas.openxmlformats.org/drawingml/2006/main" name="2_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4.xml><?xml version="1.0" encoding="utf-8"?>
<a:theme xmlns:a="http://schemas.openxmlformats.org/drawingml/2006/main" name="3_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1372</Words>
  <Application>Microsoft Office PowerPoint</Application>
  <PresentationFormat>Widescreen</PresentationFormat>
  <Paragraphs>137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Arial</vt:lpstr>
      <vt:lpstr>Calibri</vt:lpstr>
      <vt:lpstr>Manrope</vt:lpstr>
      <vt:lpstr>Manrope</vt:lpstr>
      <vt:lpstr>open sans</vt:lpstr>
      <vt:lpstr>Trebuchet MS</vt:lpstr>
      <vt:lpstr>Berlin</vt:lpstr>
      <vt:lpstr>1_Berlin</vt:lpstr>
      <vt:lpstr>2_Berlin</vt:lpstr>
      <vt:lpstr>3_Berlin</vt:lpstr>
      <vt:lpstr>PowerPoint Presentation</vt:lpstr>
      <vt:lpstr>PowerPoint Presentation</vt:lpstr>
      <vt:lpstr>DETAILS OF LAKE COUNTY</vt:lpstr>
      <vt:lpstr>PARCELS</vt:lpstr>
      <vt:lpstr>POPULATION</vt:lpstr>
      <vt:lpstr>TAX COLLECTION</vt:lpstr>
      <vt:lpstr>REAL ESTATE TAXES</vt:lpstr>
      <vt:lpstr>MARKET VALUE</vt:lpstr>
      <vt:lpstr>TAXABLE / ASSESSED VALUE</vt:lpstr>
      <vt:lpstr>HOUSE BILL 920</vt:lpstr>
      <vt:lpstr>MILLS</vt:lpstr>
      <vt:lpstr>INSIDE MILLAGE</vt:lpstr>
      <vt:lpstr>OUTSIDE MILLAGE</vt:lpstr>
      <vt:lpstr>TAX BILLS – LAKE COUNTY FINANCING</vt:lpstr>
      <vt:lpstr>TAX COLLECTION PROCESS</vt:lpstr>
      <vt:lpstr>TAX REDUCTION PROGRAMS</vt:lpstr>
      <vt:lpstr>GRANTS </vt:lpstr>
      <vt:lpstr>REMISSION GUIDELINES</vt:lpstr>
      <vt:lpstr>DELINQUENT TAX</vt:lpstr>
      <vt:lpstr>DELINQUENT TAX SALES GUIDELINES</vt:lpstr>
      <vt:lpstr>TAX SALES</vt:lpstr>
      <vt:lpstr>NAR / TAX EASE</vt:lpstr>
      <vt:lpstr>PROSECUTORS OFFICE</vt:lpstr>
      <vt:lpstr>LAND BANK</vt:lpstr>
      <vt:lpstr>INVESTMENT GUIDELINES AND POLICIES</vt:lpstr>
      <vt:lpstr>ASSET MANAGEMENT</vt:lpstr>
      <vt:lpstr>ASSET ALLOCATION STRATEGY</vt:lpstr>
      <vt:lpstr>INVESTMENT ANALYSIS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</dc:title>
  <dc:creator>Sherri Falkenberg</dc:creator>
  <cp:lastModifiedBy>Sherri Falkenberg</cp:lastModifiedBy>
  <cp:revision>42</cp:revision>
  <dcterms:created xsi:type="dcterms:W3CDTF">2014-04-17T23:07:25Z</dcterms:created>
  <dcterms:modified xsi:type="dcterms:W3CDTF">2022-04-18T12:27:13Z</dcterms:modified>
</cp:coreProperties>
</file>