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11"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7" r:id="rId2"/>
    <p:sldId id="260" r:id="rId3"/>
    <p:sldId id="276" r:id="rId4"/>
    <p:sldId id="263" r:id="rId5"/>
    <p:sldId id="283" r:id="rId6"/>
    <p:sldId id="264" r:id="rId7"/>
    <p:sldId id="261" r:id="rId8"/>
    <p:sldId id="266" r:id="rId9"/>
    <p:sldId id="258" r:id="rId10"/>
    <p:sldId id="262" r:id="rId11"/>
    <p:sldId id="273" r:id="rId12"/>
    <p:sldId id="265" r:id="rId13"/>
    <p:sldId id="278" r:id="rId14"/>
    <p:sldId id="279" r:id="rId15"/>
    <p:sldId id="271" r:id="rId16"/>
    <p:sldId id="309" r:id="rId17"/>
    <p:sldId id="299" r:id="rId18"/>
    <p:sldId id="284" r:id="rId19"/>
    <p:sldId id="285" r:id="rId20"/>
    <p:sldId id="300" r:id="rId21"/>
    <p:sldId id="286" r:id="rId22"/>
    <p:sldId id="287" r:id="rId23"/>
    <p:sldId id="310" r:id="rId24"/>
    <p:sldId id="301" r:id="rId25"/>
    <p:sldId id="288" r:id="rId26"/>
    <p:sldId id="311" r:id="rId27"/>
    <p:sldId id="302" r:id="rId28"/>
    <p:sldId id="289" r:id="rId29"/>
    <p:sldId id="312" r:id="rId30"/>
    <p:sldId id="303" r:id="rId31"/>
    <p:sldId id="290" r:id="rId32"/>
    <p:sldId id="313" r:id="rId33"/>
    <p:sldId id="304" r:id="rId34"/>
    <p:sldId id="291" r:id="rId35"/>
    <p:sldId id="314" r:id="rId36"/>
    <p:sldId id="305" r:id="rId37"/>
    <p:sldId id="292" r:id="rId38"/>
    <p:sldId id="315" r:id="rId39"/>
    <p:sldId id="297" r:id="rId40"/>
    <p:sldId id="306" r:id="rId41"/>
    <p:sldId id="293" r:id="rId42"/>
    <p:sldId id="294" r:id="rId43"/>
    <p:sldId id="316" r:id="rId44"/>
    <p:sldId id="307" r:id="rId45"/>
    <p:sldId id="295" r:id="rId46"/>
    <p:sldId id="298" r:id="rId47"/>
    <p:sldId id="308" r:id="rId48"/>
    <p:sldId id="296" r:id="rId49"/>
    <p:sldId id="280" r:id="rId50"/>
    <p:sldId id="281" r:id="rId51"/>
    <p:sldId id="282" r:id="rId52"/>
    <p:sldId id="272" r:id="rId53"/>
    <p:sldId id="274" r:id="rId54"/>
    <p:sldId id="275" r:id="rId55"/>
    <p:sldId id="27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123" d="100"/>
          <a:sy n="123" d="100"/>
        </p:scale>
        <p:origin x="114" y="16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smtClean="0">
              <a:latin typeface="Arial Black" panose="020B0A04020102020204" pitchFamily="34" charset="0"/>
            </a:rPr>
            <a:t>Threatening Calls</a:t>
          </a:r>
          <a:endParaRPr lang="en-US" dirty="0">
            <a:latin typeface="Arial Black" panose="020B0A04020102020204" pitchFamily="34" charset="0"/>
          </a:endParaRP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smtClean="0">
              <a:latin typeface="Arial Black" panose="020B0A04020102020204" pitchFamily="34" charset="0"/>
            </a:rPr>
            <a:t>Request for a specific type of payment </a:t>
          </a:r>
        </a:p>
        <a:p>
          <a:r>
            <a:rPr lang="en-US" dirty="0" smtClean="0">
              <a:latin typeface="Arial Black" panose="020B0A04020102020204" pitchFamily="34" charset="0"/>
            </a:rPr>
            <a:t>(like a gift card)</a:t>
          </a:r>
          <a:endParaRPr lang="en-US" dirty="0">
            <a:latin typeface="Arial Black" panose="020B0A04020102020204" pitchFamily="34" charset="0"/>
          </a:endParaRP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smtClean="0">
              <a:latin typeface="Arial Black" panose="020B0A04020102020204" pitchFamily="34" charset="0"/>
            </a:rPr>
            <a:t>Unusual</a:t>
          </a:r>
        </a:p>
        <a:p>
          <a:r>
            <a:rPr lang="en-US" dirty="0" smtClean="0">
              <a:latin typeface="Arial Black" panose="020B0A04020102020204" pitchFamily="34" charset="0"/>
            </a:rPr>
            <a:t>Emails</a:t>
          </a:r>
          <a:endParaRPr lang="en-US" dirty="0">
            <a:latin typeface="Arial Black" panose="020B0A04020102020204" pitchFamily="34" charset="0"/>
          </a:endParaRP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smtClean="0">
              <a:latin typeface="Arial Black" panose="020B0A04020102020204" pitchFamily="34" charset="0"/>
            </a:rPr>
            <a:t>Online Account </a:t>
          </a:r>
        </a:p>
        <a:p>
          <a:r>
            <a:rPr lang="en-US" dirty="0" smtClean="0">
              <a:latin typeface="Arial Black" panose="020B0A04020102020204" pitchFamily="34" charset="0"/>
            </a:rPr>
            <a:t>Scams</a:t>
          </a:r>
          <a:endParaRPr lang="en-US" dirty="0">
            <a:latin typeface="Arial Black" panose="020B0A04020102020204" pitchFamily="34" charset="0"/>
          </a:endParaRP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smtClean="0">
              <a:latin typeface="Arial Black" panose="020B0A04020102020204" pitchFamily="34" charset="0"/>
            </a:rPr>
            <a:t>Offers to collect tax payment in person</a:t>
          </a:r>
          <a:endParaRPr lang="en-US" dirty="0">
            <a:latin typeface="Arial Black" panose="020B0A04020102020204" pitchFamily="34" charset="0"/>
          </a:endParaRPr>
        </a:p>
      </dgm:t>
    </dgm:pt>
    <dgm:pt modelId="{89F8EF12-ABE9-4852-AA60-32F3BE4FD92C}" type="sibTrans" cxnId="{4B45AE37-5E95-4459-A22C-A76A562E440A}">
      <dgm:prSet/>
      <dgm:spPr/>
      <dgm:t>
        <a:bodyPr/>
        <a:lstStyle/>
        <a:p>
          <a:endParaRPr lang="en-US"/>
        </a:p>
      </dgm:t>
    </dgm:pt>
    <dgm:pt modelId="{10182E5A-267A-4FF5-8BE4-365E5F0F59FD}" type="parTrans" cxnId="{4B45AE37-5E95-4459-A22C-A76A562E440A}">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smtClean="0">
              <a:latin typeface="Arial Black" panose="020B0A04020102020204" pitchFamily="34" charset="0"/>
            </a:rPr>
            <a:t>IRS or Government</a:t>
          </a:r>
        </a:p>
        <a:p>
          <a:r>
            <a:rPr lang="en-US" dirty="0" smtClean="0">
              <a:latin typeface="Arial Black" panose="020B0A04020102020204" pitchFamily="34" charset="0"/>
            </a:rPr>
            <a:t>Imposter</a:t>
          </a:r>
          <a:endParaRPr lang="en-US" dirty="0">
            <a:latin typeface="Arial Black" panose="020B0A04020102020204" pitchFamily="34" charset="0"/>
          </a:endParaRPr>
        </a:p>
      </dgm:t>
    </dgm:pt>
    <dgm:pt modelId="{B28DA56B-359A-427D-B40B-7C9A5E29DAD4}" type="sibTrans" cxnId="{778F2B2A-B50E-4B4B-8031-BBB0BAF3076A}">
      <dgm:prSet/>
      <dgm:spPr/>
      <dgm:t>
        <a:bodyPr/>
        <a:lstStyle/>
        <a:p>
          <a:endParaRPr lang="en-US"/>
        </a:p>
      </dgm:t>
    </dgm:pt>
    <dgm:pt modelId="{001921C4-E4A3-488C-B466-13D798BB2038}" type="parTrans" cxnId="{778F2B2A-B50E-4B4B-8031-BBB0BAF3076A}">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 modelId="{EAA4FAF7-2B1B-440D-AB04-52061A8327A8}" type="pres">
      <dgm:prSet presAssocID="{0EFAF7DB-220E-474B-A306-B18848A2E64E}" presName="node" presStyleLbl="node1" presStyleIdx="0" presStyleCnt="6">
        <dgm:presLayoutVars>
          <dgm:bulletEnabled val="1"/>
        </dgm:presLayoutVars>
      </dgm:prSet>
      <dgm:spPr/>
      <dgm:t>
        <a:bodyPr/>
        <a:lstStyle/>
        <a:p>
          <a:endParaRPr lang="en-US"/>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custLinFactNeighborX="1351" custLinFactNeighborY="-16">
        <dgm:presLayoutVars>
          <dgm:bulletEnabled val="1"/>
        </dgm:presLayoutVars>
      </dgm:prSet>
      <dgm:spPr/>
      <dgm:t>
        <a:bodyPr/>
        <a:lstStyle/>
        <a:p>
          <a:endParaRPr lang="en-US"/>
        </a:p>
      </dgm:t>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t>
        <a:bodyPr/>
        <a:lstStyle/>
        <a:p>
          <a:endParaRPr lang="en-US"/>
        </a:p>
      </dgm:t>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LinFactNeighborX="-23938" custLinFactNeighborY="-1029">
        <dgm:presLayoutVars>
          <dgm:bulletEnabled val="1"/>
        </dgm:presLayoutVars>
      </dgm:prSet>
      <dgm:spPr/>
      <dgm:t>
        <a:bodyPr/>
        <a:lstStyle/>
        <a:p>
          <a:endParaRPr lang="en-US"/>
        </a:p>
      </dgm:t>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t>
        <a:bodyPr/>
        <a:lstStyle/>
        <a:p>
          <a:endParaRPr lang="en-US"/>
        </a:p>
      </dgm:t>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custLinFactNeighborX="34426" custLinFactNeighborY="0">
        <dgm:presLayoutVars>
          <dgm:bulletEnabled val="1"/>
        </dgm:presLayoutVars>
      </dgm:prSet>
      <dgm:spPr/>
      <dgm:t>
        <a:bodyPr/>
        <a:lstStyle/>
        <a:p>
          <a:endParaRPr lang="en-US"/>
        </a:p>
      </dgm:t>
    </dgm:pt>
  </dgm:ptLst>
  <dgm:cxnLst>
    <dgm:cxn modelId="{C2739289-C7F5-4C2B-8002-E64A84A3CCF1}" type="presOf" srcId="{9CA7C66F-6CF9-4093-95BD-C861D9811AA0}" destId="{C593AB34-4B84-4F47-A09D-1663F9F71AFC}"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976405B9-79B8-494E-A105-801AB128A327}" srcId="{B842BC11-90CF-49FF-8D61-E8A8AAFE1BB6}" destId="{8AEC6483-23EF-4414-8E2A-6A005181899E}" srcOrd="2" destOrd="0" parTransId="{526DBE94-00A7-461E-AF61-51DFFA468BD0}" sibTransId="{C81D2561-AE20-4589-919A-5479573342B0}"/>
    <dgm:cxn modelId="{7095E1F8-4EDE-4430-B07D-B7175589A733}" type="presOf" srcId="{B842BC11-90CF-49FF-8D61-E8A8AAFE1BB6}" destId="{068CCA7D-1404-4068-AB93-6968EFC37502}"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4C41BE15-3799-4642-92AF-58F1C6904769}" type="presOf" srcId="{056BF56F-CC43-4DDD-9D89-CA94DE101ECC}" destId="{4F7EBD7D-DFCF-42D9-919C-E6E65091B79C}"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4B45AE37-5E95-4459-A22C-A76A562E440A}" srcId="{B842BC11-90CF-49FF-8D61-E8A8AAFE1BB6}" destId="{204779DA-9EFD-416C-AA17-3047285492E6}" srcOrd="4" destOrd="0" parTransId="{10182E5A-267A-4FF5-8BE4-365E5F0F59FD}" sibTransId="{89F8EF12-ABE9-4852-AA60-32F3BE4FD92C}"/>
    <dgm:cxn modelId="{89F86E09-7B46-4DCB-A438-8B1FC1DB0A71}" srcId="{B842BC11-90CF-49FF-8D61-E8A8AAFE1BB6}" destId="{FBE57202-63C6-4AC6-8A48-2F7EEDE18422}" srcOrd="5" destOrd="0" parTransId="{22E9EA7B-06A1-4DB0-8C13-4FDDC38F5300}" sibTransId="{29B1D402-63E0-4277-B9B1-DE1AE207061C}"/>
    <dgm:cxn modelId="{E88E6FD0-5EE8-42CE-8AC4-D71962510EE7}" srcId="{B842BC11-90CF-49FF-8D61-E8A8AAFE1BB6}" destId="{0EFAF7DB-220E-474B-A306-B18848A2E64E}" srcOrd="0" destOrd="0" parTransId="{ADEA5C60-BA03-45CE-8AE4-87E8350E817F}" sibTransId="{8655DB40-16AB-41AF-B7B9-C009642A6E8E}"/>
    <dgm:cxn modelId="{1A373FBE-0C0B-4365-8600-C5B96F883073}" type="presOf" srcId="{FBE57202-63C6-4AC6-8A48-2F7EEDE18422}" destId="{76049CD1-75A7-4C80-9C4F-81F0D3E4B5DC}" srcOrd="0" destOrd="0" presId="urn:microsoft.com/office/officeart/2005/8/layout/default"/>
    <dgm:cxn modelId="{1A254136-9EEE-43D0-BC71-1289B085104A}" srcId="{B842BC11-90CF-49FF-8D61-E8A8AAFE1BB6}" destId="{9CA7C66F-6CF9-4093-95BD-C861D9811AA0}" srcOrd="1" destOrd="0" parTransId="{5C383048-3A83-419C-82E9-AA46D2B4FFD3}" sibTransId="{9AC506A7-F034-46F5-B26F-46FD22856FB4}"/>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721775" y="666"/>
          <a:ext cx="2945480" cy="1767288"/>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Black" panose="020B0A04020102020204" pitchFamily="34" charset="0"/>
            </a:rPr>
            <a:t>Threatening Calls</a:t>
          </a:r>
          <a:endParaRPr lang="en-US" sz="2200" kern="1200" dirty="0">
            <a:latin typeface="Arial Black" panose="020B0A04020102020204" pitchFamily="34" charset="0"/>
          </a:endParaRPr>
        </a:p>
      </dsp:txBody>
      <dsp:txXfrm>
        <a:off x="721775" y="666"/>
        <a:ext cx="2945480" cy="1767288"/>
      </dsp:txXfrm>
    </dsp:sp>
    <dsp:sp modelId="{C593AB34-4B84-4F47-A09D-1663F9F71AFC}">
      <dsp:nvSpPr>
        <dsp:cNvPr id="0" name=""/>
        <dsp:cNvSpPr/>
      </dsp:nvSpPr>
      <dsp:spPr>
        <a:xfrm>
          <a:off x="4001597" y="383"/>
          <a:ext cx="2945480" cy="1767288"/>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Black" panose="020B0A04020102020204" pitchFamily="34" charset="0"/>
            </a:rPr>
            <a:t>Request for a specific type of payment </a:t>
          </a:r>
        </a:p>
        <a:p>
          <a:pPr lvl="0" algn="ctr" defTabSz="977900">
            <a:lnSpc>
              <a:spcPct val="90000"/>
            </a:lnSpc>
            <a:spcBef>
              <a:spcPct val="0"/>
            </a:spcBef>
            <a:spcAft>
              <a:spcPct val="35000"/>
            </a:spcAft>
          </a:pPr>
          <a:r>
            <a:rPr lang="en-US" sz="2200" kern="1200" dirty="0" smtClean="0">
              <a:latin typeface="Arial Black" panose="020B0A04020102020204" pitchFamily="34" charset="0"/>
            </a:rPr>
            <a:t>(like a gift card)</a:t>
          </a:r>
          <a:endParaRPr lang="en-US" sz="2200" kern="1200" dirty="0">
            <a:latin typeface="Arial Black" panose="020B0A04020102020204" pitchFamily="34" charset="0"/>
          </a:endParaRPr>
        </a:p>
      </dsp:txBody>
      <dsp:txXfrm>
        <a:off x="4001597" y="383"/>
        <a:ext cx="2945480" cy="1767288"/>
      </dsp:txXfrm>
    </dsp:sp>
    <dsp:sp modelId="{917D3CD9-BA5B-404E-931F-223BF970C99B}">
      <dsp:nvSpPr>
        <dsp:cNvPr id="0" name=""/>
        <dsp:cNvSpPr/>
      </dsp:nvSpPr>
      <dsp:spPr>
        <a:xfrm>
          <a:off x="7201832" y="666"/>
          <a:ext cx="2945480" cy="17672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Black" panose="020B0A04020102020204" pitchFamily="34" charset="0"/>
            </a:rPr>
            <a:t>Unusual</a:t>
          </a:r>
        </a:p>
        <a:p>
          <a:pPr lvl="0" algn="ctr" defTabSz="977900">
            <a:lnSpc>
              <a:spcPct val="90000"/>
            </a:lnSpc>
            <a:spcBef>
              <a:spcPct val="0"/>
            </a:spcBef>
            <a:spcAft>
              <a:spcPct val="35000"/>
            </a:spcAft>
          </a:pPr>
          <a:r>
            <a:rPr lang="en-US" sz="2200" kern="1200" dirty="0" smtClean="0">
              <a:latin typeface="Arial Black" panose="020B0A04020102020204" pitchFamily="34" charset="0"/>
            </a:rPr>
            <a:t>Emails</a:t>
          </a:r>
          <a:endParaRPr lang="en-US" sz="2200" kern="1200" dirty="0">
            <a:latin typeface="Arial Black" panose="020B0A04020102020204" pitchFamily="34" charset="0"/>
          </a:endParaRPr>
        </a:p>
      </dsp:txBody>
      <dsp:txXfrm>
        <a:off x="7201832" y="666"/>
        <a:ext cx="2945480" cy="1767288"/>
      </dsp:txXfrm>
    </dsp:sp>
    <dsp:sp modelId="{4F7EBD7D-DFCF-42D9-919C-E6E65091B79C}">
      <dsp:nvSpPr>
        <dsp:cNvPr id="0" name=""/>
        <dsp:cNvSpPr/>
      </dsp:nvSpPr>
      <dsp:spPr>
        <a:xfrm>
          <a:off x="16686" y="2044317"/>
          <a:ext cx="2945480" cy="176728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Black" panose="020B0A04020102020204" pitchFamily="34" charset="0"/>
            </a:rPr>
            <a:t>IRS or Government</a:t>
          </a:r>
        </a:p>
        <a:p>
          <a:pPr lvl="0" algn="ctr" defTabSz="977900">
            <a:lnSpc>
              <a:spcPct val="90000"/>
            </a:lnSpc>
            <a:spcBef>
              <a:spcPct val="0"/>
            </a:spcBef>
            <a:spcAft>
              <a:spcPct val="35000"/>
            </a:spcAft>
          </a:pPr>
          <a:r>
            <a:rPr lang="en-US" sz="2200" kern="1200" dirty="0" smtClean="0">
              <a:latin typeface="Arial Black" panose="020B0A04020102020204" pitchFamily="34" charset="0"/>
            </a:rPr>
            <a:t>Imposter</a:t>
          </a:r>
          <a:endParaRPr lang="en-US" sz="2200" kern="1200" dirty="0">
            <a:latin typeface="Arial Black" panose="020B0A04020102020204" pitchFamily="34" charset="0"/>
          </a:endParaRPr>
        </a:p>
      </dsp:txBody>
      <dsp:txXfrm>
        <a:off x="16686" y="2044317"/>
        <a:ext cx="2945480" cy="1767288"/>
      </dsp:txXfrm>
    </dsp:sp>
    <dsp:sp modelId="{CB52FD11-6E75-4074-AC8F-10E0FD59B7A0}">
      <dsp:nvSpPr>
        <dsp:cNvPr id="0" name=""/>
        <dsp:cNvSpPr/>
      </dsp:nvSpPr>
      <dsp:spPr>
        <a:xfrm>
          <a:off x="3961804" y="2062502"/>
          <a:ext cx="2945480" cy="1767288"/>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Black" panose="020B0A04020102020204" pitchFamily="34" charset="0"/>
            </a:rPr>
            <a:t>Offers to collect tax payment in person</a:t>
          </a:r>
          <a:endParaRPr lang="en-US" sz="2200" kern="1200" dirty="0">
            <a:latin typeface="Arial Black" panose="020B0A04020102020204" pitchFamily="34" charset="0"/>
          </a:endParaRPr>
        </a:p>
      </dsp:txBody>
      <dsp:txXfrm>
        <a:off x="3961804" y="2062502"/>
        <a:ext cx="2945480" cy="1767288"/>
      </dsp:txXfrm>
    </dsp:sp>
    <dsp:sp modelId="{76049CD1-75A7-4C80-9C4F-81F0D3E4B5DC}">
      <dsp:nvSpPr>
        <dsp:cNvPr id="0" name=""/>
        <dsp:cNvSpPr/>
      </dsp:nvSpPr>
      <dsp:spPr>
        <a:xfrm>
          <a:off x="7923608" y="2062502"/>
          <a:ext cx="2945480" cy="1767288"/>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Black" panose="020B0A04020102020204" pitchFamily="34" charset="0"/>
            </a:rPr>
            <a:t>Online Account </a:t>
          </a:r>
        </a:p>
        <a:p>
          <a:pPr lvl="0" algn="ctr" defTabSz="977900">
            <a:lnSpc>
              <a:spcPct val="90000"/>
            </a:lnSpc>
            <a:spcBef>
              <a:spcPct val="0"/>
            </a:spcBef>
            <a:spcAft>
              <a:spcPct val="35000"/>
            </a:spcAft>
          </a:pPr>
          <a:r>
            <a:rPr lang="en-US" sz="2200" kern="1200" dirty="0" smtClean="0">
              <a:latin typeface="Arial Black" panose="020B0A04020102020204" pitchFamily="34" charset="0"/>
            </a:rPr>
            <a:t>Scams</a:t>
          </a:r>
          <a:endParaRPr lang="en-US" sz="2200" kern="1200" dirty="0">
            <a:latin typeface="Arial Black" panose="020B0A04020102020204" pitchFamily="34" charset="0"/>
          </a:endParaRPr>
        </a:p>
      </dsp:txBody>
      <dsp:txXfrm>
        <a:off x="7923608" y="2062502"/>
        <a:ext cx="2945480" cy="17672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3/6/2023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3/6/2023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3/6/2023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3/6/2023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3/6/2023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3/6/2023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3/6/2023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3/6/2023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3/6/2023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3/6/2023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3/6/2023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3/6/2023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3/6/2023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3/6/2023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3/6/2023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11"/><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statista.com/statistics/273550/data-breaches-recorded-in-the-united-states-by-number-of-breaches-and-records-exposed/"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fortinet.com/resources/cyberglossary/phishing" TargetMode="External"/><Relationship Id="rId2" Type="http://schemas.openxmlformats.org/officeDocument/2006/relationships/hyperlink" Target="https://www.fortinet.com/resources/cyberglossary/malware"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fortinet.com/resources/cyberglossary/what-is-keyloggers"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securitymagazine.com/articles/94081-10-credit-cards-2-paypal-accounts-and-more-on-the-dark-web-this-holiday-season"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fortinet.com/resources/cyberglossary/multi-factor-authentication"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www.identitytheft.gov/"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0535" y="234497"/>
            <a:ext cx="7720537" cy="1119376"/>
          </a:xfrm>
        </p:spPr>
        <p:txBody>
          <a:bodyPr>
            <a:noAutofit/>
          </a:bodyPr>
          <a:lstStyle/>
          <a:p>
            <a:r>
              <a:rPr lang="en-US" sz="8000" dirty="0" smtClean="0"/>
              <a:t>Identity Theft</a:t>
            </a:r>
            <a:endParaRPr lang="en-US" sz="8000" dirty="0"/>
          </a:p>
        </p:txBody>
      </p:sp>
      <p:sp>
        <p:nvSpPr>
          <p:cNvPr id="3" name="Subtitle 2"/>
          <p:cNvSpPr>
            <a:spLocks noGrp="1"/>
          </p:cNvSpPr>
          <p:nvPr>
            <p:ph type="subTitle" idx="1"/>
          </p:nvPr>
        </p:nvSpPr>
        <p:spPr>
          <a:xfrm>
            <a:off x="5481677" y="1234980"/>
            <a:ext cx="3139126" cy="527115"/>
          </a:xfrm>
        </p:spPr>
        <p:txBody>
          <a:bodyPr>
            <a:noAutofit/>
          </a:bodyPr>
          <a:lstStyle/>
          <a:p>
            <a:r>
              <a:rPr lang="en-US" sz="3200" dirty="0" smtClean="0"/>
              <a:t>AND FRAUD</a:t>
            </a:r>
            <a:endParaRPr lang="en-US" sz="3200" dirty="0"/>
          </a:p>
        </p:txBody>
      </p:sp>
      <p:sp>
        <p:nvSpPr>
          <p:cNvPr id="4" name="AutoShape 2" descr="Identity theft Stock Photos, Royalty Free Identity theft Images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dentity theft Stock Photos, Royalty Free Identity theft Images |  Depositphotos"/>
          <p:cNvSpPr>
            <a:spLocks noChangeAspect="1" noChangeArrowheads="1"/>
          </p:cNvSpPr>
          <p:nvPr/>
        </p:nvSpPr>
        <p:spPr bwMode="auto">
          <a:xfrm>
            <a:off x="307974" y="7937"/>
            <a:ext cx="2454079" cy="24540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646" y="1934623"/>
            <a:ext cx="7107810" cy="47299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 y="148244"/>
            <a:ext cx="1797017" cy="1786379"/>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811" y="1319751"/>
            <a:ext cx="4807669" cy="3753979"/>
          </a:xfrm>
        </p:spPr>
        <p:txBody>
          <a:bodyPr>
            <a:normAutofit fontScale="90000"/>
          </a:bodyPr>
          <a:lstStyle/>
          <a:p>
            <a:r>
              <a:rPr lang="en-US" dirty="0" smtClean="0">
                <a:latin typeface="Arial Black" panose="020B0A04020102020204" pitchFamily="34" charset="0"/>
              </a:rPr>
              <a:t>Has anyone had their identity stolen?</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How did you know?</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What did you do?</a:t>
            </a:r>
            <a:endParaRPr lang="en-US" dirty="0">
              <a:latin typeface="Arial Black" panose="020B0A04020102020204" pitchFamily="34"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09927" y="1319751"/>
            <a:ext cx="5952874" cy="3961367"/>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46" y="0"/>
            <a:ext cx="10717724" cy="6858000"/>
          </a:xfrm>
          <a:prstGeom prst="rect">
            <a:avLst/>
          </a:prstGeom>
        </p:spPr>
      </p:pic>
    </p:spTree>
    <p:extLst>
      <p:ext uri="{BB962C8B-B14F-4D97-AF65-F5344CB8AC3E}">
        <p14:creationId xmlns:p14="http://schemas.microsoft.com/office/powerpoint/2010/main" val="49828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31" y="7832"/>
            <a:ext cx="10467912" cy="6850168"/>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986" y="-19710"/>
            <a:ext cx="8792007" cy="6877710"/>
          </a:xfrm>
          <a:prstGeom prst="rect">
            <a:avLst/>
          </a:prstGeom>
        </p:spPr>
      </p:pic>
    </p:spTree>
    <p:extLst>
      <p:ext uri="{BB962C8B-B14F-4D97-AF65-F5344CB8AC3E}">
        <p14:creationId xmlns:p14="http://schemas.microsoft.com/office/powerpoint/2010/main" val="282944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3429"/>
            <a:ext cx="12156086" cy="4927320"/>
          </a:xfrm>
          <a:prstGeom prst="rect">
            <a:avLst/>
          </a:prstGeom>
        </p:spPr>
      </p:pic>
    </p:spTree>
    <p:extLst>
      <p:ext uri="{BB962C8B-B14F-4D97-AF65-F5344CB8AC3E}">
        <p14:creationId xmlns:p14="http://schemas.microsoft.com/office/powerpoint/2010/main" val="345664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307" y="155701"/>
            <a:ext cx="11821211" cy="6370975"/>
          </a:xfrm>
          <a:prstGeom prst="rect">
            <a:avLst/>
          </a:prstGeom>
          <a:noFill/>
        </p:spPr>
        <p:txBody>
          <a:bodyPr wrap="square" rtlCol="0">
            <a:spAutoFit/>
          </a:bodyPr>
          <a:lstStyle/>
          <a:p>
            <a:r>
              <a:rPr lang="en-US" sz="4000" b="1" dirty="0" smtClean="0">
                <a:latin typeface="Arial Black" panose="020B0A04020102020204" pitchFamily="34" charset="0"/>
              </a:rPr>
              <a:t>Freeze Your Credit </a:t>
            </a:r>
            <a:endParaRPr lang="en-US" sz="4000" b="1" dirty="0" smtClean="0">
              <a:latin typeface="Arial Black" panose="020B0A04020102020204" pitchFamily="34" charset="0"/>
            </a:endParaRPr>
          </a:p>
          <a:p>
            <a:endParaRPr lang="en-US" sz="4000" b="1" dirty="0" smtClean="0">
              <a:latin typeface="Arial Black" panose="020B0A04020102020204" pitchFamily="34" charset="0"/>
            </a:endParaRPr>
          </a:p>
          <a:p>
            <a:r>
              <a:rPr lang="en-US" sz="4000" dirty="0">
                <a:latin typeface="Arial Black" panose="020B0A04020102020204" pitchFamily="34" charset="0"/>
              </a:rPr>
              <a:t>If you’ve noticed some unusual activity on your credit report, then you might need to initiate a credit freeze for identity protection. It will prevent fraudsters from causing further damage while giving you time to sort things out. Follow these steps to freeze your credit</a:t>
            </a:r>
            <a:r>
              <a:rPr lang="en-US" sz="4000" dirty="0" smtClean="0">
                <a:latin typeface="Arial Black" panose="020B0A04020102020204" pitchFamily="34" charset="0"/>
              </a:rPr>
              <a:t>.</a:t>
            </a:r>
          </a:p>
          <a:p>
            <a:endParaRPr lang="en-US" sz="2400" dirty="0">
              <a:latin typeface="Arial Black" panose="020B0A04020102020204" pitchFamily="34" charset="0"/>
            </a:endParaRPr>
          </a:p>
          <a:p>
            <a:endParaRPr lang="en-US" sz="2400" dirty="0"/>
          </a:p>
        </p:txBody>
      </p:sp>
    </p:spTree>
    <p:extLst>
      <p:ext uri="{BB962C8B-B14F-4D97-AF65-F5344CB8AC3E}">
        <p14:creationId xmlns:p14="http://schemas.microsoft.com/office/powerpoint/2010/main" val="355331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451" y="387986"/>
            <a:ext cx="11546237" cy="5570756"/>
          </a:xfrm>
          <a:prstGeom prst="rect">
            <a:avLst/>
          </a:prstGeom>
        </p:spPr>
        <p:txBody>
          <a:bodyPr wrap="square">
            <a:spAutoFit/>
          </a:bodyPr>
          <a:lstStyle/>
          <a:p>
            <a:r>
              <a:rPr lang="en-US" sz="2800" b="1" dirty="0">
                <a:latin typeface="Arial Black" panose="020B0A04020102020204" pitchFamily="34" charset="0"/>
              </a:rPr>
              <a:t>How Do You Put a Credit Freeze on Yourself</a:t>
            </a:r>
            <a:r>
              <a:rPr lang="en-US" sz="2800" b="1" dirty="0" smtClean="0">
                <a:latin typeface="Arial Black" panose="020B0A04020102020204" pitchFamily="34" charset="0"/>
              </a:rPr>
              <a:t>?</a:t>
            </a:r>
          </a:p>
          <a:p>
            <a:endParaRPr lang="en-US" sz="2800" b="1" dirty="0">
              <a:latin typeface="Arial Black" panose="020B0A04020102020204" pitchFamily="34" charset="0"/>
            </a:endParaRPr>
          </a:p>
          <a:p>
            <a:r>
              <a:rPr lang="en-US" sz="3000" dirty="0">
                <a:latin typeface="Arial Black" panose="020B0A04020102020204" pitchFamily="34" charset="0"/>
              </a:rPr>
              <a:t>A credit freeze is essentially a lockdown of your credit file. Once you request to have your credit frozen, no one can open any new credit accounts under your name. Additionally, people and businesses are unable to access your credit report or history. Many people opt to freeze credit if they’re worried about identity theft. It’s an extreme move and it’s usually the last resort for most people. In order to initiate a credit freeze, you’ll need to contact each credit bureau individually.</a:t>
            </a:r>
            <a:endParaRPr lang="en-US" sz="3000" dirty="0">
              <a:latin typeface="Arial Black" panose="020B0A04020102020204" pitchFamily="34" charset="0"/>
            </a:endParaRPr>
          </a:p>
        </p:txBody>
      </p:sp>
    </p:spTree>
    <p:extLst>
      <p:ext uri="{BB962C8B-B14F-4D97-AF65-F5344CB8AC3E}">
        <p14:creationId xmlns:p14="http://schemas.microsoft.com/office/powerpoint/2010/main" val="74275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164" y="74614"/>
            <a:ext cx="6001731" cy="6370975"/>
          </a:xfrm>
          <a:prstGeom prst="rect">
            <a:avLst/>
          </a:prstGeom>
        </p:spPr>
        <p:txBody>
          <a:bodyPr wrap="square">
            <a:spAutoFit/>
          </a:bodyPr>
          <a:lstStyle/>
          <a:p>
            <a:r>
              <a:rPr lang="en-US" sz="2400" b="1" dirty="0">
                <a:latin typeface="Arial Black" panose="020B0A04020102020204" pitchFamily="34" charset="0"/>
              </a:rPr>
              <a:t>How Do You Put a Credit Freeze on Yourself?</a:t>
            </a:r>
          </a:p>
          <a:p>
            <a:r>
              <a:rPr lang="en-US" sz="2400" dirty="0">
                <a:latin typeface="Arial Black" panose="020B0A04020102020204" pitchFamily="34" charset="0"/>
              </a:rPr>
              <a:t>A credit freeze is essentially a lockdown of your credit file. Once you request to have your credit frozen, no one can open any new credit accounts under your name. Additionally, people and businesses are unable to access your credit report or history. Many people opt to freeze credit if they’re worried about identity theft. It’s an extreme move and it’s usually the last resort for most people. In order to initiate a credit freeze, you’ll need to contact each credit bureau individually.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817" y="882976"/>
            <a:ext cx="4754252" cy="4754252"/>
          </a:xfrm>
          <a:prstGeom prst="rect">
            <a:avLst/>
          </a:prstGeom>
        </p:spPr>
      </p:pic>
    </p:spTree>
    <p:extLst>
      <p:ext uri="{BB962C8B-B14F-4D97-AF65-F5344CB8AC3E}">
        <p14:creationId xmlns:p14="http://schemas.microsoft.com/office/powerpoint/2010/main" val="179678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816" y="320510"/>
            <a:ext cx="11975184" cy="3539430"/>
          </a:xfrm>
          <a:prstGeom prst="rect">
            <a:avLst/>
          </a:prstGeom>
        </p:spPr>
        <p:txBody>
          <a:bodyPr wrap="square">
            <a:spAutoFit/>
          </a:bodyPr>
          <a:lstStyle/>
          <a:p>
            <a:r>
              <a:rPr lang="en-US" sz="3200" dirty="0">
                <a:solidFill>
                  <a:srgbClr val="000000"/>
                </a:solidFill>
                <a:latin typeface="Arial Black" panose="020B0A04020102020204" pitchFamily="34" charset="0"/>
              </a:rPr>
              <a:t>Because there are so many ways someone can steal your identity, it is virtually impossible to prevent becoming a target altogether. Even if you do not have a lot of liquid assets, an impressive credit score, or access to valuable targets, such as people or secured systems, a thief can still make a profit off your identity. </a:t>
            </a:r>
            <a:endParaRPr lang="en-US" sz="3200" dirty="0">
              <a:latin typeface="Arial Black" panose="020B0A040201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863" y="3397626"/>
            <a:ext cx="5912080" cy="2956040"/>
          </a:xfrm>
          <a:prstGeom prst="rect">
            <a:avLst/>
          </a:prstGeom>
        </p:spPr>
      </p:pic>
    </p:spTree>
    <p:extLst>
      <p:ext uri="{BB962C8B-B14F-4D97-AF65-F5344CB8AC3E}">
        <p14:creationId xmlns:p14="http://schemas.microsoft.com/office/powerpoint/2010/main" val="275866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552" y="57200"/>
            <a:ext cx="11934334" cy="6247864"/>
          </a:xfrm>
          <a:prstGeom prst="rect">
            <a:avLst/>
          </a:prstGeom>
        </p:spPr>
        <p:txBody>
          <a:bodyPr wrap="square">
            <a:spAutoFit/>
          </a:bodyPr>
          <a:lstStyle/>
          <a:p>
            <a:r>
              <a:rPr lang="en-US" sz="4000" dirty="0">
                <a:solidFill>
                  <a:srgbClr val="000000"/>
                </a:solidFill>
                <a:latin typeface="Inter"/>
              </a:rPr>
              <a:t>In many cases, what happens after your identity has been stolen may have a minimal financial impact. However, a thief can make anywhere from a few to hundreds of dollars by selling your identity. Therefore, identity thieves typically go after anyone because each identity has an intrinsic value on the black market. In other situations, the thief aims to personally exploit your identity. If this is the case, they may be more surgical regarding who they choose to target.</a:t>
            </a:r>
            <a:r>
              <a:rPr lang="en-US" sz="2800" dirty="0">
                <a:solidFill>
                  <a:srgbClr val="000000"/>
                </a:solidFill>
                <a:latin typeface="Inter"/>
              </a:rPr>
              <a:t> </a:t>
            </a:r>
          </a:p>
        </p:txBody>
      </p:sp>
    </p:spTree>
    <p:extLst>
      <p:ext uri="{BB962C8B-B14F-4D97-AF65-F5344CB8AC3E}">
        <p14:creationId xmlns:p14="http://schemas.microsoft.com/office/powerpoint/2010/main" val="385647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dentity theft Stock Photos, Royalty Free Identity theft Images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68924" y="348792"/>
            <a:ext cx="9492792" cy="6186309"/>
          </a:xfrm>
          <a:prstGeom prst="rect">
            <a:avLst/>
          </a:prstGeom>
          <a:noFill/>
        </p:spPr>
        <p:txBody>
          <a:bodyPr wrap="square" rtlCol="0">
            <a:spAutoFit/>
          </a:bodyPr>
          <a:lstStyle/>
          <a:p>
            <a:pPr algn="ctr"/>
            <a:r>
              <a:rPr lang="en-US" sz="4400" b="1" dirty="0" smtClean="0">
                <a:latin typeface="Arial Black" panose="020B0A04020102020204" pitchFamily="34" charset="0"/>
              </a:rPr>
              <a:t>Identity Theft Explained</a:t>
            </a:r>
          </a:p>
          <a:p>
            <a:pPr algn="ctr"/>
            <a:endParaRPr lang="en-US" sz="4400" dirty="0">
              <a:latin typeface="Arial Black" panose="020B0A04020102020204" pitchFamily="34" charset="0"/>
            </a:endParaRPr>
          </a:p>
          <a:p>
            <a:pPr algn="ctr"/>
            <a:r>
              <a:rPr lang="en-US" sz="4400" dirty="0" smtClean="0">
                <a:latin typeface="Arial Black" panose="020B0A04020102020204" pitchFamily="34" charset="0"/>
              </a:rPr>
              <a:t>Identity theft occurs when a </a:t>
            </a:r>
            <a:r>
              <a:rPr lang="en-US" sz="4400" b="1" dirty="0" smtClean="0">
                <a:latin typeface="Arial Black" panose="020B0A04020102020204" pitchFamily="34" charset="0"/>
              </a:rPr>
              <a:t>criminal steals your personal information and uses it without your permission</a:t>
            </a:r>
            <a:r>
              <a:rPr lang="en-US" sz="4400" dirty="0" smtClean="0">
                <a:latin typeface="Arial Black" panose="020B0A04020102020204" pitchFamily="34" charset="0"/>
              </a:rPr>
              <a:t>, looking to steal your money, data and other personal assets.</a:t>
            </a:r>
            <a:endParaRPr lang="en-US" sz="4400" dirty="0">
              <a:latin typeface="Arial Black" panose="020B0A04020102020204" pitchFamily="34" charset="0"/>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9044" y="505075"/>
            <a:ext cx="7857640" cy="3970318"/>
          </a:xfrm>
          <a:prstGeom prst="rect">
            <a:avLst/>
          </a:prstGeom>
        </p:spPr>
        <p:txBody>
          <a:bodyPr wrap="square">
            <a:spAutoFit/>
          </a:bodyPr>
          <a:lstStyle/>
          <a:p>
            <a:r>
              <a:rPr lang="en-US" sz="3600" dirty="0">
                <a:solidFill>
                  <a:srgbClr val="000000"/>
                </a:solidFill>
                <a:latin typeface="Inter"/>
              </a:rPr>
              <a:t>In either case, you can minimize your chances of falling victim to identity thieves by learning how it happens, the different kinds of identity theft, signs you have been targeted, and how to protect yourself from these kinds of attacks.</a:t>
            </a:r>
            <a:endParaRPr lang="en-US" sz="3600" dirty="0">
              <a:solidFill>
                <a:srgbClr val="000000"/>
              </a:solidFill>
              <a:latin typeface="Inter"/>
            </a:endParaRPr>
          </a:p>
        </p:txBody>
      </p:sp>
    </p:spTree>
    <p:extLst>
      <p:ext uri="{BB962C8B-B14F-4D97-AF65-F5344CB8AC3E}">
        <p14:creationId xmlns:p14="http://schemas.microsoft.com/office/powerpoint/2010/main" val="13158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654" y="135091"/>
            <a:ext cx="11642103" cy="5632311"/>
          </a:xfrm>
          <a:prstGeom prst="rect">
            <a:avLst/>
          </a:prstGeom>
        </p:spPr>
        <p:txBody>
          <a:bodyPr wrap="square">
            <a:spAutoFit/>
          </a:bodyPr>
          <a:lstStyle/>
          <a:p>
            <a:r>
              <a:rPr lang="en-US" sz="3600" b="1" dirty="0">
                <a:solidFill>
                  <a:srgbClr val="323E48"/>
                </a:solidFill>
                <a:latin typeface="Inter"/>
              </a:rPr>
              <a:t>How Identity Theft </a:t>
            </a:r>
            <a:r>
              <a:rPr lang="en-US" sz="3600" b="1" dirty="0" smtClean="0">
                <a:solidFill>
                  <a:srgbClr val="323E48"/>
                </a:solidFill>
                <a:latin typeface="Inter"/>
              </a:rPr>
              <a:t>Happens</a:t>
            </a:r>
          </a:p>
          <a:p>
            <a:endParaRPr lang="en-US" sz="3600" b="1" dirty="0">
              <a:solidFill>
                <a:srgbClr val="323E48"/>
              </a:solidFill>
              <a:latin typeface="Inter"/>
            </a:endParaRPr>
          </a:p>
          <a:p>
            <a:r>
              <a:rPr lang="en-US" sz="3600" dirty="0">
                <a:solidFill>
                  <a:srgbClr val="000000"/>
                </a:solidFill>
                <a:latin typeface="Inter"/>
              </a:rPr>
              <a:t>The term “identity theft” encompasses a broad range of methods of stealing other people’s information. However, it is common for a thief to target high-value information, such as a Social Security number, and use it to buy something, open an account, or commit fraud that involves impersonating the individual, particularly online. </a:t>
            </a:r>
          </a:p>
          <a:p>
            <a:r>
              <a:rPr lang="en-US" sz="3600" dirty="0">
                <a:solidFill>
                  <a:srgbClr val="000000"/>
                </a:solidFill>
                <a:latin typeface="Inter"/>
              </a:rPr>
              <a:t>There are several ways this happens.</a:t>
            </a:r>
            <a:endParaRPr lang="en-US" sz="3600" b="0" i="0" dirty="0">
              <a:solidFill>
                <a:srgbClr val="000000"/>
              </a:solidFill>
              <a:effectLst/>
              <a:latin typeface="Inter"/>
            </a:endParaRPr>
          </a:p>
        </p:txBody>
      </p:sp>
    </p:spTree>
    <p:extLst>
      <p:ext uri="{BB962C8B-B14F-4D97-AF65-F5344CB8AC3E}">
        <p14:creationId xmlns:p14="http://schemas.microsoft.com/office/powerpoint/2010/main" val="281316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36" y="245096"/>
            <a:ext cx="11906054" cy="6186309"/>
          </a:xfrm>
          <a:prstGeom prst="rect">
            <a:avLst/>
          </a:prstGeom>
        </p:spPr>
        <p:txBody>
          <a:bodyPr wrap="square">
            <a:spAutoFit/>
          </a:bodyPr>
          <a:lstStyle/>
          <a:p>
            <a:r>
              <a:rPr lang="en-US" sz="3600" b="1" dirty="0">
                <a:solidFill>
                  <a:srgbClr val="323E48"/>
                </a:solidFill>
                <a:latin typeface="Inter"/>
              </a:rPr>
              <a:t>Data </a:t>
            </a:r>
            <a:r>
              <a:rPr lang="en-US" sz="3600" b="1" dirty="0" smtClean="0">
                <a:solidFill>
                  <a:srgbClr val="323E48"/>
                </a:solidFill>
                <a:latin typeface="Inter"/>
              </a:rPr>
              <a:t>Breaches</a:t>
            </a:r>
          </a:p>
          <a:p>
            <a:endParaRPr lang="en-US" sz="3600" b="1" dirty="0">
              <a:solidFill>
                <a:srgbClr val="323E48"/>
              </a:solidFill>
              <a:latin typeface="Inter"/>
            </a:endParaRPr>
          </a:p>
          <a:p>
            <a:r>
              <a:rPr lang="en-US" sz="3600" dirty="0">
                <a:solidFill>
                  <a:srgbClr val="000000"/>
                </a:solidFill>
                <a:latin typeface="Inter"/>
              </a:rPr>
              <a:t>A data breach is when a thief or hacker is able to access the data of an organization without receiving the proper authorization. The company may have sensitive information stored in a central location. The thief targets the database or file holding that information and tries to penetrate any cyber defenses in place. In many cases, </a:t>
            </a:r>
            <a:r>
              <a:rPr lang="en-US" sz="3600" b="1" dirty="0">
                <a:solidFill>
                  <a:srgbClr val="FF0000"/>
                </a:solidFill>
                <a:latin typeface="Inter"/>
              </a:rPr>
              <a:t>the thief will focus on getting credit card or Social Security numbers, as well as the complete names of the owners</a:t>
            </a:r>
            <a:r>
              <a:rPr lang="en-US" sz="3600" b="1" dirty="0" smtClean="0">
                <a:solidFill>
                  <a:srgbClr val="FF0000"/>
                </a:solidFill>
                <a:latin typeface="Inter"/>
              </a:rPr>
              <a:t>.</a:t>
            </a:r>
            <a:endParaRPr lang="en-US" sz="3600" b="1" dirty="0">
              <a:solidFill>
                <a:srgbClr val="FF0000"/>
              </a:solidFill>
              <a:latin typeface="Inter"/>
            </a:endParaRPr>
          </a:p>
        </p:txBody>
      </p:sp>
    </p:spTree>
    <p:extLst>
      <p:ext uri="{BB962C8B-B14F-4D97-AF65-F5344CB8AC3E}">
        <p14:creationId xmlns:p14="http://schemas.microsoft.com/office/powerpoint/2010/main" val="21596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74" y="343328"/>
            <a:ext cx="11422251" cy="5509200"/>
          </a:xfrm>
          <a:prstGeom prst="rect">
            <a:avLst/>
          </a:prstGeom>
        </p:spPr>
        <p:txBody>
          <a:bodyPr wrap="square">
            <a:spAutoFit/>
          </a:bodyPr>
          <a:lstStyle/>
          <a:p>
            <a:r>
              <a:rPr lang="en-US" sz="4400" dirty="0" smtClean="0">
                <a:solidFill>
                  <a:srgbClr val="000000"/>
                </a:solidFill>
                <a:latin typeface="Inter"/>
              </a:rPr>
              <a:t>Files containing other information can be highly sought-after targets as well, particularly because that information can be used to correlate the identity of each person. For example, where the individual lives, has lived in the past, their phone number, old phone numbers, or maiden names can all be the targets of a data breach.  </a:t>
            </a:r>
            <a:endParaRPr lang="en-US" sz="4400" dirty="0">
              <a:solidFill>
                <a:srgbClr val="000000"/>
              </a:solidFill>
              <a:latin typeface="Inter"/>
            </a:endParaRPr>
          </a:p>
        </p:txBody>
      </p:sp>
    </p:spTree>
    <p:extLst>
      <p:ext uri="{BB962C8B-B14F-4D97-AF65-F5344CB8AC3E}">
        <p14:creationId xmlns:p14="http://schemas.microsoft.com/office/powerpoint/2010/main" val="322348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2618" y="562276"/>
            <a:ext cx="8477572" cy="4216539"/>
          </a:xfrm>
          <a:prstGeom prst="rect">
            <a:avLst/>
          </a:prstGeom>
        </p:spPr>
        <p:txBody>
          <a:bodyPr wrap="square">
            <a:spAutoFit/>
          </a:bodyPr>
          <a:lstStyle/>
          <a:p>
            <a:r>
              <a:rPr lang="en-US" sz="3200" b="1" dirty="0">
                <a:solidFill>
                  <a:srgbClr val="000000"/>
                </a:solidFill>
                <a:latin typeface="Inter"/>
              </a:rPr>
              <a:t>In 2019, there were </a:t>
            </a:r>
            <a:r>
              <a:rPr lang="en-US" sz="3200" b="1" dirty="0">
                <a:solidFill>
                  <a:srgbClr val="C00000"/>
                </a:solidFill>
                <a:latin typeface="Inter"/>
                <a:hlinkClick r:id="rId2"/>
              </a:rPr>
              <a:t>1,506 data breaches in the United States</a:t>
            </a:r>
            <a:r>
              <a:rPr lang="en-US" sz="3200" b="1" dirty="0">
                <a:solidFill>
                  <a:schemeClr val="tx2"/>
                </a:solidFill>
                <a:latin typeface="Inter"/>
              </a:rPr>
              <a:t>,</a:t>
            </a:r>
            <a:r>
              <a:rPr lang="en-US" sz="3200" b="1" dirty="0">
                <a:solidFill>
                  <a:srgbClr val="000000"/>
                </a:solidFill>
                <a:latin typeface="Inter"/>
              </a:rPr>
              <a:t> resulting in the exposure of 164.68 million sensitive records</a:t>
            </a:r>
            <a:r>
              <a:rPr lang="en-US" sz="2800" b="1" dirty="0">
                <a:solidFill>
                  <a:srgbClr val="000000"/>
                </a:solidFill>
                <a:latin typeface="Inter"/>
              </a:rPr>
              <a:t>. </a:t>
            </a:r>
            <a:r>
              <a:rPr lang="en-US" sz="2800" dirty="0">
                <a:solidFill>
                  <a:srgbClr val="000000"/>
                </a:solidFill>
                <a:latin typeface="Inter"/>
              </a:rPr>
              <a:t>It is difficult to avoid having some of your information included in one of the many data breaches that occur each year. This is because most people have their personal data stored within the databases and files of multiple companies with whom they do business. </a:t>
            </a:r>
            <a:endParaRPr lang="en-US" sz="2800" dirty="0">
              <a:solidFill>
                <a:srgbClr val="000000"/>
              </a:solidFill>
              <a:latin typeface="Inter"/>
            </a:endParaRPr>
          </a:p>
        </p:txBody>
      </p:sp>
    </p:spTree>
    <p:extLst>
      <p:ext uri="{BB962C8B-B14F-4D97-AF65-F5344CB8AC3E}">
        <p14:creationId xmlns:p14="http://schemas.microsoft.com/office/powerpoint/2010/main" val="156022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409" y="186642"/>
            <a:ext cx="11736371" cy="6247864"/>
          </a:xfrm>
          <a:prstGeom prst="rect">
            <a:avLst/>
          </a:prstGeom>
        </p:spPr>
        <p:txBody>
          <a:bodyPr wrap="square">
            <a:spAutoFit/>
          </a:bodyPr>
          <a:lstStyle/>
          <a:p>
            <a:r>
              <a:rPr lang="en-US" sz="4000" b="1" dirty="0">
                <a:solidFill>
                  <a:srgbClr val="323E48"/>
                </a:solidFill>
                <a:latin typeface="Inter"/>
              </a:rPr>
              <a:t>Unsecure Browsing</a:t>
            </a:r>
          </a:p>
          <a:p>
            <a:r>
              <a:rPr lang="en-US" sz="4000" dirty="0">
                <a:solidFill>
                  <a:srgbClr val="000000"/>
                </a:solidFill>
                <a:latin typeface="Inter"/>
              </a:rPr>
              <a:t>In most cases, the websites you visit are safe. They are protected by security measures that prevent hackers from gaining access to the information you enter. The protection often involves encrypting the data that gets entered. This way, if a thief were to intercept data, they would only get a jumbled arrangement of letters, numbers, and symbols instead of your Social Security number, name, address, etc. </a:t>
            </a:r>
          </a:p>
        </p:txBody>
      </p:sp>
    </p:spTree>
    <p:extLst>
      <p:ext uri="{BB962C8B-B14F-4D97-AF65-F5344CB8AC3E}">
        <p14:creationId xmlns:p14="http://schemas.microsoft.com/office/powerpoint/2010/main" val="166063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956" y="1186016"/>
            <a:ext cx="11507491" cy="4524315"/>
          </a:xfrm>
          <a:prstGeom prst="rect">
            <a:avLst/>
          </a:prstGeom>
        </p:spPr>
        <p:txBody>
          <a:bodyPr wrap="square">
            <a:spAutoFit/>
          </a:bodyPr>
          <a:lstStyle/>
          <a:p>
            <a:r>
              <a:rPr lang="en-US" sz="4800" dirty="0">
                <a:solidFill>
                  <a:srgbClr val="000000"/>
                </a:solidFill>
                <a:latin typeface="Inter"/>
              </a:rPr>
              <a:t>However, if you use websites that are not as well-known, you may be putting yourself at risk. Even if the website’s designer had good intentions, the website itself may have been compromised by a hacker. </a:t>
            </a:r>
            <a:endParaRPr lang="en-US" sz="4800" dirty="0">
              <a:solidFill>
                <a:srgbClr val="000000"/>
              </a:solidFill>
              <a:latin typeface="Inter"/>
            </a:endParaRPr>
          </a:p>
        </p:txBody>
      </p:sp>
    </p:spTree>
    <p:extLst>
      <p:ext uri="{BB962C8B-B14F-4D97-AF65-F5344CB8AC3E}">
        <p14:creationId xmlns:p14="http://schemas.microsoft.com/office/powerpoint/2010/main" val="286689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3906" y="173832"/>
            <a:ext cx="8803036" cy="3785652"/>
          </a:xfrm>
          <a:prstGeom prst="rect">
            <a:avLst/>
          </a:prstGeom>
        </p:spPr>
        <p:txBody>
          <a:bodyPr wrap="square">
            <a:spAutoFit/>
          </a:bodyPr>
          <a:lstStyle/>
          <a:p>
            <a:r>
              <a:rPr lang="en-US" sz="4000" dirty="0" smtClean="0">
                <a:solidFill>
                  <a:srgbClr val="000000"/>
                </a:solidFill>
                <a:latin typeface="Inter"/>
              </a:rPr>
              <a:t>In other cases, </a:t>
            </a:r>
            <a:r>
              <a:rPr lang="en-US" sz="4000" b="1" dirty="0" smtClean="0">
                <a:solidFill>
                  <a:srgbClr val="000000"/>
                </a:solidFill>
                <a:latin typeface="Inter"/>
              </a:rPr>
              <a:t>a hacker can design a fake website that looks like a real one. When you enter your information</a:t>
            </a:r>
            <a:r>
              <a:rPr lang="en-US" sz="4000" b="1" dirty="0">
                <a:solidFill>
                  <a:srgbClr val="000000"/>
                </a:solidFill>
                <a:latin typeface="Inter"/>
              </a:rPr>
              <a:t>, it goes straight to the hacker instead of the company you thought </a:t>
            </a:r>
            <a:r>
              <a:rPr lang="en-US" sz="4000" b="1" dirty="0" smtClean="0">
                <a:solidFill>
                  <a:srgbClr val="000000"/>
                </a:solidFill>
                <a:latin typeface="Inter"/>
              </a:rPr>
              <a:t>you </a:t>
            </a:r>
            <a:r>
              <a:rPr lang="en-US" sz="4000" b="1" dirty="0">
                <a:solidFill>
                  <a:srgbClr val="000000"/>
                </a:solidFill>
                <a:latin typeface="Inter"/>
              </a:rPr>
              <a:t>were sending it to</a:t>
            </a:r>
            <a:r>
              <a:rPr lang="en-US" sz="4000" b="1" dirty="0" smtClean="0">
                <a:solidFill>
                  <a:srgbClr val="000000"/>
                </a:solidFill>
                <a:latin typeface="Inter"/>
              </a:rPr>
              <a:t>.</a:t>
            </a:r>
            <a:endParaRPr lang="en-US" sz="4000" b="1" dirty="0">
              <a:solidFill>
                <a:srgbClr val="000000"/>
              </a:solidFill>
              <a:latin typeface="Inter"/>
            </a:endParaRPr>
          </a:p>
        </p:txBody>
      </p:sp>
    </p:spTree>
    <p:extLst>
      <p:ext uri="{BB962C8B-B14F-4D97-AF65-F5344CB8AC3E}">
        <p14:creationId xmlns:p14="http://schemas.microsoft.com/office/powerpoint/2010/main" val="31815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351" y="798691"/>
            <a:ext cx="11375010" cy="5016758"/>
          </a:xfrm>
          <a:prstGeom prst="rect">
            <a:avLst/>
          </a:prstGeom>
        </p:spPr>
        <p:txBody>
          <a:bodyPr wrap="square">
            <a:spAutoFit/>
          </a:bodyPr>
          <a:lstStyle/>
          <a:p>
            <a:r>
              <a:rPr lang="en-US" sz="4000" b="1" dirty="0">
                <a:solidFill>
                  <a:srgbClr val="323E48"/>
                </a:solidFill>
                <a:latin typeface="Inter"/>
              </a:rPr>
              <a:t>Dark Web Marketplaces</a:t>
            </a:r>
          </a:p>
          <a:p>
            <a:r>
              <a:rPr lang="en-US" sz="4000" u="sng" dirty="0">
                <a:solidFill>
                  <a:srgbClr val="000000"/>
                </a:solidFill>
                <a:latin typeface="Inter"/>
              </a:rPr>
              <a:t>The dark web consists of a network of websites hidden from regular internet users</a:t>
            </a:r>
            <a:r>
              <a:rPr lang="en-US" sz="4000" dirty="0">
                <a:solidFill>
                  <a:srgbClr val="000000"/>
                </a:solidFill>
                <a:latin typeface="Inter"/>
              </a:rPr>
              <a:t>. When someone visits the dark web, they can use software to hide who they are, as well as what they are doing while connected. This makes the dark web an ideal place for thieves, hackers, and others looking to defraud users</a:t>
            </a:r>
            <a:r>
              <a:rPr lang="en-US" sz="4000" dirty="0" smtClean="0">
                <a:solidFill>
                  <a:srgbClr val="000000"/>
                </a:solidFill>
                <a:latin typeface="Inter"/>
              </a:rPr>
              <a:t>.</a:t>
            </a:r>
            <a:endParaRPr lang="en-US" sz="4000" dirty="0">
              <a:solidFill>
                <a:srgbClr val="000000"/>
              </a:solidFill>
              <a:latin typeface="Inter"/>
            </a:endParaRPr>
          </a:p>
        </p:txBody>
      </p:sp>
    </p:spTree>
    <p:extLst>
      <p:ext uri="{BB962C8B-B14F-4D97-AF65-F5344CB8AC3E}">
        <p14:creationId xmlns:p14="http://schemas.microsoft.com/office/powerpoint/2010/main" val="131783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180" y="1564739"/>
            <a:ext cx="10887559" cy="3477875"/>
          </a:xfrm>
          <a:prstGeom prst="rect">
            <a:avLst/>
          </a:prstGeom>
        </p:spPr>
        <p:txBody>
          <a:bodyPr wrap="square">
            <a:spAutoFit/>
          </a:bodyPr>
          <a:lstStyle/>
          <a:p>
            <a:r>
              <a:rPr lang="en-US" sz="4400" dirty="0">
                <a:solidFill>
                  <a:srgbClr val="000000"/>
                </a:solidFill>
                <a:latin typeface="Inter"/>
              </a:rPr>
              <a:t>Often, your browser can detect fraudulent websites and alert you to the danger. If you get an alert, it is best to take action by leaving the website and closing your browser.</a:t>
            </a:r>
            <a:endParaRPr lang="en-US" sz="4400" dirty="0">
              <a:solidFill>
                <a:srgbClr val="000000"/>
              </a:solidFill>
              <a:latin typeface="Inter"/>
            </a:endParaRPr>
          </a:p>
        </p:txBody>
      </p:sp>
    </p:spTree>
    <p:extLst>
      <p:ext uri="{BB962C8B-B14F-4D97-AF65-F5344CB8AC3E}">
        <p14:creationId xmlns:p14="http://schemas.microsoft.com/office/powerpoint/2010/main" val="125988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992" y="141402"/>
            <a:ext cx="10058402" cy="6086574"/>
          </a:xfrm>
        </p:spPr>
        <p:txBody>
          <a:bodyPr>
            <a:noAutofit/>
          </a:bodyPr>
          <a:lstStyle/>
          <a:p>
            <a:r>
              <a:rPr lang="en-US" sz="4000" b="1" dirty="0" smtClean="0">
                <a:latin typeface="Arial Black" panose="020B0A04020102020204" pitchFamily="34" charset="0"/>
              </a:rPr>
              <a:t>What is Identity Fraud?</a:t>
            </a:r>
            <a:r>
              <a:rPr lang="en-US" sz="4000" dirty="0" smtClean="0">
                <a:latin typeface="Arial Black" panose="020B0A04020102020204" pitchFamily="34" charset="0"/>
              </a:rPr>
              <a:t/>
            </a:r>
            <a:br>
              <a:rPr lang="en-US" sz="4000" dirty="0" smtClean="0">
                <a:latin typeface="Arial Black" panose="020B0A04020102020204" pitchFamily="34" charset="0"/>
              </a:rPr>
            </a:br>
            <a:r>
              <a:rPr lang="en-US" sz="4000" dirty="0" smtClean="0">
                <a:latin typeface="Arial Black" panose="020B0A04020102020204" pitchFamily="34" charset="0"/>
              </a:rPr>
              <a:t/>
            </a:r>
            <a:br>
              <a:rPr lang="en-US" sz="4000" dirty="0" smtClean="0">
                <a:latin typeface="Arial Black" panose="020B0A04020102020204" pitchFamily="34" charset="0"/>
              </a:rPr>
            </a:br>
            <a:r>
              <a:rPr lang="en-US" sz="4000" dirty="0" smtClean="0">
                <a:latin typeface="Arial Black" panose="020B0A04020102020204" pitchFamily="34" charset="0"/>
              </a:rPr>
              <a:t>Identity fraud and identity theft are similar, and the terms can be used interchangeably. </a:t>
            </a:r>
            <a:br>
              <a:rPr lang="en-US" sz="4000" dirty="0" smtClean="0">
                <a:latin typeface="Arial Black" panose="020B0A04020102020204" pitchFamily="34" charset="0"/>
              </a:rPr>
            </a:br>
            <a:r>
              <a:rPr lang="en-US" sz="4000" dirty="0" smtClean="0">
                <a:latin typeface="Arial Black" panose="020B0A04020102020204" pitchFamily="34" charset="0"/>
              </a:rPr>
              <a:t/>
            </a:r>
            <a:br>
              <a:rPr lang="en-US" sz="4000" dirty="0" smtClean="0">
                <a:latin typeface="Arial Black" panose="020B0A04020102020204" pitchFamily="34" charset="0"/>
              </a:rPr>
            </a:br>
            <a:r>
              <a:rPr lang="en-US" sz="4000" dirty="0" smtClean="0">
                <a:latin typeface="Arial Black" panose="020B0A04020102020204" pitchFamily="34" charset="0"/>
              </a:rPr>
              <a:t>However, </a:t>
            </a:r>
            <a:r>
              <a:rPr lang="en-US" sz="4000" b="1" u="sng" dirty="0" smtClean="0">
                <a:latin typeface="Arial Black" panose="020B0A04020102020204" pitchFamily="34" charset="0"/>
              </a:rPr>
              <a:t>identity fraud</a:t>
            </a:r>
            <a:r>
              <a:rPr lang="en-US" sz="4000" b="1" dirty="0" smtClean="0">
                <a:latin typeface="Arial Black" panose="020B0A04020102020204" pitchFamily="34" charset="0"/>
              </a:rPr>
              <a:t> </a:t>
            </a:r>
            <a:r>
              <a:rPr lang="en-US" sz="4000" dirty="0" smtClean="0">
                <a:latin typeface="Arial Black" panose="020B0A04020102020204" pitchFamily="34" charset="0"/>
              </a:rPr>
              <a:t>is different in that it specifically </a:t>
            </a:r>
            <a:r>
              <a:rPr lang="en-US" sz="4000" b="1" u="sng" dirty="0" smtClean="0">
                <a:latin typeface="Arial Black" panose="020B0A04020102020204" pitchFamily="34" charset="0"/>
              </a:rPr>
              <a:t>refers to using the stolen information</a:t>
            </a:r>
            <a:r>
              <a:rPr lang="en-US" sz="4000" dirty="0" smtClean="0">
                <a:latin typeface="Arial Black" panose="020B0A04020102020204" pitchFamily="34" charset="0"/>
              </a:rPr>
              <a:t>, while </a:t>
            </a:r>
            <a:r>
              <a:rPr lang="en-US" sz="4000" b="1" dirty="0" smtClean="0">
                <a:latin typeface="Arial Black" panose="020B0A04020102020204" pitchFamily="34" charset="0"/>
              </a:rPr>
              <a:t>identity theft may only involve stealing your personal information</a:t>
            </a:r>
            <a:r>
              <a:rPr lang="en-US" sz="4000" dirty="0" smtClean="0">
                <a:latin typeface="Arial Black" panose="020B0A04020102020204" pitchFamily="34" charset="0"/>
              </a:rPr>
              <a:t>.</a:t>
            </a:r>
            <a:endParaRPr lang="en-US" sz="4000" dirty="0">
              <a:latin typeface="Arial Black" panose="020B0A04020102020204" pitchFamily="34" charset="0"/>
            </a:endParaRPr>
          </a:p>
        </p:txBody>
      </p:sp>
    </p:spTree>
    <p:extLst>
      <p:ext uri="{BB962C8B-B14F-4D97-AF65-F5344CB8AC3E}">
        <p14:creationId xmlns:p14="http://schemas.microsoft.com/office/powerpoint/2010/main" val="362552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5125" y="167069"/>
            <a:ext cx="8666136" cy="3970318"/>
          </a:xfrm>
          <a:prstGeom prst="rect">
            <a:avLst/>
          </a:prstGeom>
        </p:spPr>
        <p:txBody>
          <a:bodyPr wrap="square">
            <a:spAutoFit/>
          </a:bodyPr>
          <a:lstStyle/>
          <a:p>
            <a:r>
              <a:rPr lang="en-US" sz="3600" dirty="0">
                <a:solidFill>
                  <a:srgbClr val="000000"/>
                </a:solidFill>
                <a:latin typeface="Inter"/>
              </a:rPr>
              <a:t>As a result, the dark web is a prime selling ground for your personal information. </a:t>
            </a:r>
            <a:r>
              <a:rPr lang="en-US" sz="3600" b="1" dirty="0">
                <a:solidFill>
                  <a:srgbClr val="000000"/>
                </a:solidFill>
                <a:latin typeface="Inter"/>
              </a:rPr>
              <a:t>Hackers recognize the elevated risk associated with trying to exploit personal information themselves, so they often head to the dark web to sell it off to someone else</a:t>
            </a:r>
            <a:r>
              <a:rPr lang="en-US" sz="3600" dirty="0">
                <a:solidFill>
                  <a:srgbClr val="000000"/>
                </a:solidFill>
                <a:latin typeface="Inter"/>
              </a:rPr>
              <a:t>. </a:t>
            </a:r>
            <a:endParaRPr lang="en-US" sz="3600" dirty="0">
              <a:solidFill>
                <a:srgbClr val="000000"/>
              </a:solidFill>
              <a:latin typeface="Inter"/>
            </a:endParaRPr>
          </a:p>
        </p:txBody>
      </p:sp>
    </p:spTree>
    <p:extLst>
      <p:ext uri="{BB962C8B-B14F-4D97-AF65-F5344CB8AC3E}">
        <p14:creationId xmlns:p14="http://schemas.microsoft.com/office/powerpoint/2010/main" val="18881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972" y="0"/>
            <a:ext cx="11887200" cy="6001643"/>
          </a:xfrm>
          <a:prstGeom prst="rect">
            <a:avLst/>
          </a:prstGeom>
        </p:spPr>
        <p:txBody>
          <a:bodyPr wrap="square">
            <a:spAutoFit/>
          </a:bodyPr>
          <a:lstStyle/>
          <a:p>
            <a:r>
              <a:rPr lang="en-US" sz="3200" b="1" dirty="0">
                <a:solidFill>
                  <a:srgbClr val="323E48"/>
                </a:solidFill>
                <a:latin typeface="Inter"/>
              </a:rPr>
              <a:t>Malware </a:t>
            </a:r>
            <a:r>
              <a:rPr lang="en-US" sz="3200" b="1" dirty="0" smtClean="0">
                <a:solidFill>
                  <a:srgbClr val="323E48"/>
                </a:solidFill>
                <a:latin typeface="Inter"/>
              </a:rPr>
              <a:t>Activity</a:t>
            </a:r>
          </a:p>
          <a:p>
            <a:endParaRPr lang="en-US" sz="3200" b="1" dirty="0">
              <a:solidFill>
                <a:srgbClr val="323E48"/>
              </a:solidFill>
              <a:latin typeface="Inter"/>
            </a:endParaRPr>
          </a:p>
          <a:p>
            <a:r>
              <a:rPr lang="en-US" sz="3200" b="1" dirty="0">
                <a:solidFill>
                  <a:srgbClr val="000000"/>
                </a:solidFill>
                <a:latin typeface="Inter"/>
              </a:rPr>
              <a:t>With </a:t>
            </a:r>
            <a:r>
              <a:rPr lang="en-US" sz="3200" b="1" dirty="0">
                <a:solidFill>
                  <a:srgbClr val="2B74A4"/>
                </a:solidFill>
                <a:latin typeface="Inter"/>
                <a:hlinkClick r:id="rId2"/>
              </a:rPr>
              <a:t>malware</a:t>
            </a:r>
            <a:r>
              <a:rPr lang="en-US" sz="3200" b="1" dirty="0">
                <a:solidFill>
                  <a:srgbClr val="000000"/>
                </a:solidFill>
                <a:latin typeface="Inter"/>
              </a:rPr>
              <a:t>, or malicious software, a hacker can accomplish any number of things—from taking over a computer system to controlling a network, to providing backdoor access and more. Malware can also be used specifically to steal personal information</a:t>
            </a:r>
            <a:r>
              <a:rPr lang="en-US" sz="3200" dirty="0">
                <a:solidFill>
                  <a:srgbClr val="000000"/>
                </a:solidFill>
                <a:latin typeface="Inter"/>
              </a:rPr>
              <a:t>.</a:t>
            </a:r>
          </a:p>
          <a:p>
            <a:r>
              <a:rPr lang="en-US" sz="3200" dirty="0">
                <a:solidFill>
                  <a:srgbClr val="000000"/>
                </a:solidFill>
                <a:latin typeface="Inter"/>
              </a:rPr>
              <a:t>The most common way malware is used to execute identity theft or fraud is when it is programmed to spy on the target’s computer activity. The attack may begin with a </a:t>
            </a:r>
            <a:r>
              <a:rPr lang="en-US" sz="3200" b="1" dirty="0">
                <a:solidFill>
                  <a:srgbClr val="2B74A4"/>
                </a:solidFill>
                <a:latin typeface="Inter"/>
                <a:hlinkClick r:id="rId3"/>
              </a:rPr>
              <a:t>phishing email</a:t>
            </a:r>
            <a:r>
              <a:rPr lang="en-US" sz="3200" dirty="0">
                <a:solidFill>
                  <a:srgbClr val="000000"/>
                </a:solidFill>
                <a:latin typeface="Inter"/>
              </a:rPr>
              <a:t> or other trap designed to get the user to click on a link or image that automatically installs the malware. </a:t>
            </a:r>
          </a:p>
        </p:txBody>
      </p:sp>
    </p:spTree>
    <p:extLst>
      <p:ext uri="{BB962C8B-B14F-4D97-AF65-F5344CB8AC3E}">
        <p14:creationId xmlns:p14="http://schemas.microsoft.com/office/powerpoint/2010/main" val="220162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451" y="1604470"/>
            <a:ext cx="11422251" cy="3785652"/>
          </a:xfrm>
          <a:prstGeom prst="rect">
            <a:avLst/>
          </a:prstGeom>
        </p:spPr>
        <p:txBody>
          <a:bodyPr wrap="square">
            <a:spAutoFit/>
          </a:bodyPr>
          <a:lstStyle/>
          <a:p>
            <a:r>
              <a:rPr lang="en-US" sz="4800" dirty="0">
                <a:solidFill>
                  <a:srgbClr val="000000"/>
                </a:solidFill>
                <a:latin typeface="Inter"/>
              </a:rPr>
              <a:t>The initial buyer may use it or sell it to another malicious actor to make a quick profit. Therefore, if your information goes to the dark web, it is virtually impossible to say how it will be used.</a:t>
            </a:r>
            <a:endParaRPr lang="en-US" sz="4800" dirty="0">
              <a:solidFill>
                <a:srgbClr val="000000"/>
              </a:solidFill>
              <a:latin typeface="Inter"/>
            </a:endParaRPr>
          </a:p>
        </p:txBody>
      </p:sp>
    </p:spTree>
    <p:extLst>
      <p:ext uri="{BB962C8B-B14F-4D97-AF65-F5344CB8AC3E}">
        <p14:creationId xmlns:p14="http://schemas.microsoft.com/office/powerpoint/2010/main" val="271044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9919" y="221446"/>
            <a:ext cx="9162081" cy="3970318"/>
          </a:xfrm>
          <a:prstGeom prst="rect">
            <a:avLst/>
          </a:prstGeom>
        </p:spPr>
        <p:txBody>
          <a:bodyPr wrap="square">
            <a:spAutoFit/>
          </a:bodyPr>
          <a:lstStyle/>
          <a:p>
            <a:r>
              <a:rPr lang="en-US" sz="3600" dirty="0">
                <a:solidFill>
                  <a:srgbClr val="000000"/>
                </a:solidFill>
                <a:latin typeface="Inter"/>
              </a:rPr>
              <a:t>An attack can be performed using a number of methods, such as </a:t>
            </a:r>
            <a:r>
              <a:rPr lang="en-US" sz="3600" b="1" dirty="0" err="1">
                <a:solidFill>
                  <a:srgbClr val="2B74A4"/>
                </a:solidFill>
                <a:latin typeface="Inter"/>
                <a:hlinkClick r:id="rId2"/>
              </a:rPr>
              <a:t>keyloggers</a:t>
            </a:r>
            <a:r>
              <a:rPr lang="en-US" sz="3600" dirty="0">
                <a:solidFill>
                  <a:srgbClr val="000000"/>
                </a:solidFill>
                <a:latin typeface="Inter"/>
              </a:rPr>
              <a:t>, which can keep track of which keys a user strikes. When the user accesses a particular website or logs in to their computer, the </a:t>
            </a:r>
            <a:r>
              <a:rPr lang="en-US" sz="3600" dirty="0" err="1">
                <a:solidFill>
                  <a:srgbClr val="000000"/>
                </a:solidFill>
                <a:latin typeface="Inter"/>
              </a:rPr>
              <a:t>keylogger</a:t>
            </a:r>
            <a:r>
              <a:rPr lang="en-US" sz="3600" dirty="0">
                <a:solidFill>
                  <a:srgbClr val="000000"/>
                </a:solidFill>
                <a:latin typeface="Inter"/>
              </a:rPr>
              <a:t> can record their keystrokes and report them back to the thief. </a:t>
            </a:r>
            <a:endParaRPr lang="en-US" sz="3600" dirty="0">
              <a:solidFill>
                <a:srgbClr val="000000"/>
              </a:solidFill>
              <a:latin typeface="Inter"/>
            </a:endParaRPr>
          </a:p>
        </p:txBody>
      </p:sp>
    </p:spTree>
    <p:extLst>
      <p:ext uri="{BB962C8B-B14F-4D97-AF65-F5344CB8AC3E}">
        <p14:creationId xmlns:p14="http://schemas.microsoft.com/office/powerpoint/2010/main" val="85564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390" y="188536"/>
            <a:ext cx="11774078" cy="5509200"/>
          </a:xfrm>
          <a:prstGeom prst="rect">
            <a:avLst/>
          </a:prstGeom>
        </p:spPr>
        <p:txBody>
          <a:bodyPr wrap="square">
            <a:spAutoFit/>
          </a:bodyPr>
          <a:lstStyle/>
          <a:p>
            <a:r>
              <a:rPr lang="en-US" sz="4400" b="1" dirty="0">
                <a:solidFill>
                  <a:srgbClr val="323E48"/>
                </a:solidFill>
                <a:latin typeface="Inter"/>
              </a:rPr>
              <a:t>Credit Card </a:t>
            </a:r>
            <a:r>
              <a:rPr lang="en-US" sz="4400" b="1" dirty="0" smtClean="0">
                <a:solidFill>
                  <a:srgbClr val="323E48"/>
                </a:solidFill>
                <a:latin typeface="Inter"/>
              </a:rPr>
              <a:t>Theft</a:t>
            </a:r>
          </a:p>
          <a:p>
            <a:endParaRPr lang="en-US" sz="4400" b="1" dirty="0">
              <a:solidFill>
                <a:srgbClr val="323E48"/>
              </a:solidFill>
              <a:latin typeface="Inter"/>
            </a:endParaRPr>
          </a:p>
          <a:p>
            <a:r>
              <a:rPr lang="en-US" sz="4400" dirty="0">
                <a:solidFill>
                  <a:srgbClr val="000000"/>
                </a:solidFill>
                <a:latin typeface="Inter"/>
              </a:rPr>
              <a:t>Credit card theft is one of the most simple ways a thief can steal your identity. </a:t>
            </a:r>
            <a:r>
              <a:rPr lang="en-US" sz="4400" b="1" dirty="0">
                <a:solidFill>
                  <a:srgbClr val="000000"/>
                </a:solidFill>
                <a:latin typeface="Inter"/>
              </a:rPr>
              <a:t>Once they have access to your credit card, they often do not need any other aspect of your identity—the card itself is enough to make purchases under the target’s identity</a:t>
            </a:r>
            <a:r>
              <a:rPr lang="en-US" sz="4400" dirty="0">
                <a:solidFill>
                  <a:srgbClr val="000000"/>
                </a:solidFill>
                <a:latin typeface="Inter"/>
              </a:rPr>
              <a:t>. </a:t>
            </a:r>
            <a:endParaRPr lang="en-US" sz="4400" b="0" i="0" dirty="0">
              <a:solidFill>
                <a:srgbClr val="000000"/>
              </a:solidFill>
              <a:effectLst/>
              <a:latin typeface="Inter"/>
            </a:endParaRPr>
          </a:p>
        </p:txBody>
      </p:sp>
    </p:spTree>
    <p:extLst>
      <p:ext uri="{BB962C8B-B14F-4D97-AF65-F5344CB8AC3E}">
        <p14:creationId xmlns:p14="http://schemas.microsoft.com/office/powerpoint/2010/main" val="184275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719" y="1405949"/>
            <a:ext cx="11763214" cy="3970318"/>
          </a:xfrm>
          <a:prstGeom prst="rect">
            <a:avLst/>
          </a:prstGeom>
        </p:spPr>
        <p:txBody>
          <a:bodyPr wrap="square">
            <a:spAutoFit/>
          </a:bodyPr>
          <a:lstStyle/>
          <a:p>
            <a:r>
              <a:rPr lang="en-US" sz="3600" dirty="0">
                <a:solidFill>
                  <a:srgbClr val="000000"/>
                </a:solidFill>
                <a:latin typeface="Inter"/>
              </a:rPr>
              <a:t>A thief may even make relatively large purchases the user could not possibly pay off. They could then sell the item to someone else at a steep discount, banking a profit along the way.</a:t>
            </a:r>
          </a:p>
          <a:p>
            <a:r>
              <a:rPr lang="en-US" sz="3600" dirty="0">
                <a:solidFill>
                  <a:srgbClr val="000000"/>
                </a:solidFill>
                <a:latin typeface="Inter"/>
              </a:rPr>
              <a:t>Credit card theft can also be used to grab card numbers for resale on the dark web. A credit card number may go </a:t>
            </a:r>
            <a:r>
              <a:rPr lang="en-US" sz="3600" dirty="0">
                <a:solidFill>
                  <a:srgbClr val="2B74A4"/>
                </a:solidFill>
                <a:latin typeface="Inter"/>
                <a:hlinkClick r:id="rId2"/>
              </a:rPr>
              <a:t>for a few dollars or far more</a:t>
            </a:r>
            <a:r>
              <a:rPr lang="en-US" sz="3600" dirty="0">
                <a:solidFill>
                  <a:srgbClr val="000000"/>
                </a:solidFill>
                <a:latin typeface="Inter"/>
              </a:rPr>
              <a:t>. </a:t>
            </a:r>
            <a:endParaRPr lang="en-US" sz="3600" dirty="0">
              <a:solidFill>
                <a:srgbClr val="000000"/>
              </a:solidFill>
              <a:latin typeface="Inter"/>
            </a:endParaRPr>
          </a:p>
        </p:txBody>
      </p:sp>
    </p:spTree>
    <p:extLst>
      <p:ext uri="{BB962C8B-B14F-4D97-AF65-F5344CB8AC3E}">
        <p14:creationId xmlns:p14="http://schemas.microsoft.com/office/powerpoint/2010/main" val="297031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5572" y="266956"/>
            <a:ext cx="8113363" cy="3970318"/>
          </a:xfrm>
          <a:prstGeom prst="rect">
            <a:avLst/>
          </a:prstGeom>
        </p:spPr>
        <p:txBody>
          <a:bodyPr wrap="square">
            <a:spAutoFit/>
          </a:bodyPr>
          <a:lstStyle/>
          <a:p>
            <a:r>
              <a:rPr lang="en-US" sz="3600" dirty="0">
                <a:solidFill>
                  <a:srgbClr val="000000"/>
                </a:solidFill>
                <a:latin typeface="Inter"/>
              </a:rPr>
              <a:t>The thief gets your credit card information and then sells it to someone else. It is important to instantly cancel any credit cards that have been lost or stolen, but often, a data breach is used to get ahold of your card information</a:t>
            </a:r>
            <a:r>
              <a:rPr lang="en-US" sz="3600" dirty="0" smtClean="0">
                <a:solidFill>
                  <a:srgbClr val="000000"/>
                </a:solidFill>
                <a:latin typeface="Inter"/>
              </a:rPr>
              <a:t>.</a:t>
            </a:r>
            <a:endParaRPr lang="en-US" sz="3600" dirty="0">
              <a:solidFill>
                <a:srgbClr val="000000"/>
              </a:solidFill>
              <a:latin typeface="Inter"/>
            </a:endParaRPr>
          </a:p>
        </p:txBody>
      </p:sp>
    </p:spTree>
    <p:extLst>
      <p:ext uri="{BB962C8B-B14F-4D97-AF65-F5344CB8AC3E}">
        <p14:creationId xmlns:p14="http://schemas.microsoft.com/office/powerpoint/2010/main" val="67535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01" y="216816"/>
            <a:ext cx="11896627" cy="6247864"/>
          </a:xfrm>
          <a:prstGeom prst="rect">
            <a:avLst/>
          </a:prstGeom>
        </p:spPr>
        <p:txBody>
          <a:bodyPr wrap="square">
            <a:spAutoFit/>
          </a:bodyPr>
          <a:lstStyle/>
          <a:p>
            <a:r>
              <a:rPr lang="en-US" sz="4000" b="1" dirty="0">
                <a:solidFill>
                  <a:srgbClr val="323E48"/>
                </a:solidFill>
                <a:latin typeface="Inter"/>
              </a:rPr>
              <a:t>Mail </a:t>
            </a:r>
            <a:r>
              <a:rPr lang="en-US" sz="4000" b="1" dirty="0" smtClean="0">
                <a:solidFill>
                  <a:srgbClr val="323E48"/>
                </a:solidFill>
                <a:latin typeface="Inter"/>
              </a:rPr>
              <a:t>Theft</a:t>
            </a:r>
          </a:p>
          <a:p>
            <a:endParaRPr lang="en-US" sz="4000" b="1" dirty="0">
              <a:solidFill>
                <a:srgbClr val="323E48"/>
              </a:solidFill>
              <a:latin typeface="Inter"/>
            </a:endParaRPr>
          </a:p>
          <a:p>
            <a:r>
              <a:rPr lang="en-US" sz="4000" dirty="0">
                <a:solidFill>
                  <a:srgbClr val="000000"/>
                </a:solidFill>
                <a:latin typeface="Inter"/>
              </a:rPr>
              <a:t>Even before the internet, identity thieves were busy taking people’s personal information and using it for their benefit. A common method was mail theft. In this kind of attack, the thief grabs the target’s credit card or other information from their mailbox. </a:t>
            </a:r>
            <a:r>
              <a:rPr lang="en-US" sz="4000" b="1" dirty="0">
                <a:solidFill>
                  <a:srgbClr val="000000"/>
                </a:solidFill>
                <a:latin typeface="Inter"/>
              </a:rPr>
              <a:t>They then try to use it to make purchases—or sell it to another thief for a quick profit.</a:t>
            </a:r>
          </a:p>
          <a:p>
            <a:endParaRPr lang="en-US" sz="4000" b="1" i="0" dirty="0">
              <a:solidFill>
                <a:srgbClr val="323E48"/>
              </a:solidFill>
              <a:effectLst/>
              <a:latin typeface="Inter"/>
            </a:endParaRPr>
          </a:p>
        </p:txBody>
      </p:sp>
    </p:spTree>
    <p:extLst>
      <p:ext uri="{BB962C8B-B14F-4D97-AF65-F5344CB8AC3E}">
        <p14:creationId xmlns:p14="http://schemas.microsoft.com/office/powerpoint/2010/main" val="92153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227" y="1037930"/>
            <a:ext cx="11778712" cy="5016758"/>
          </a:xfrm>
          <a:prstGeom prst="rect">
            <a:avLst/>
          </a:prstGeom>
        </p:spPr>
        <p:txBody>
          <a:bodyPr wrap="square">
            <a:spAutoFit/>
          </a:bodyPr>
          <a:lstStyle/>
          <a:p>
            <a:r>
              <a:rPr lang="en-US" sz="3200" dirty="0">
                <a:solidFill>
                  <a:srgbClr val="000000"/>
                </a:solidFill>
                <a:latin typeface="Inter"/>
              </a:rPr>
              <a:t>Companies store long lists of credit card information to help their customers make quicker purchases. When the customer first does business with the company, the credit card information is obtained and kept in a secure location. When the customer returns, because their card information is already in the company’s system, their next purchase is quicker and easier. This convenience comes at a cost, however, because if someone is able to penetrate the defenses protecting customers’ card information, they can get a storehouse of account numbers.</a:t>
            </a:r>
            <a:endParaRPr lang="en-US" sz="3200" dirty="0">
              <a:solidFill>
                <a:srgbClr val="000000"/>
              </a:solidFill>
              <a:latin typeface="Inter"/>
            </a:endParaRPr>
          </a:p>
        </p:txBody>
      </p:sp>
    </p:spTree>
    <p:extLst>
      <p:ext uri="{BB962C8B-B14F-4D97-AF65-F5344CB8AC3E}">
        <p14:creationId xmlns:p14="http://schemas.microsoft.com/office/powerpoint/2010/main" val="20233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02" y="131975"/>
            <a:ext cx="11934334" cy="6247864"/>
          </a:xfrm>
          <a:prstGeom prst="rect">
            <a:avLst/>
          </a:prstGeom>
        </p:spPr>
        <p:txBody>
          <a:bodyPr wrap="square">
            <a:spAutoFit/>
          </a:bodyPr>
          <a:lstStyle/>
          <a:p>
            <a:r>
              <a:rPr lang="en-US" sz="4000" b="1" dirty="0">
                <a:solidFill>
                  <a:srgbClr val="323E48"/>
                </a:solidFill>
                <a:latin typeface="Inter"/>
              </a:rPr>
              <a:t>Phishing and Spam </a:t>
            </a:r>
            <a:r>
              <a:rPr lang="en-US" sz="4000" b="1" dirty="0" smtClean="0">
                <a:solidFill>
                  <a:srgbClr val="323E48"/>
                </a:solidFill>
                <a:latin typeface="Inter"/>
              </a:rPr>
              <a:t>Attacks</a:t>
            </a:r>
          </a:p>
          <a:p>
            <a:endParaRPr lang="en-US" sz="4000" b="1" dirty="0">
              <a:solidFill>
                <a:srgbClr val="323E48"/>
              </a:solidFill>
              <a:latin typeface="Inter"/>
            </a:endParaRPr>
          </a:p>
          <a:p>
            <a:r>
              <a:rPr lang="en-US" sz="4000" u="sng" dirty="0">
                <a:solidFill>
                  <a:srgbClr val="000000"/>
                </a:solidFill>
                <a:latin typeface="Inter"/>
              </a:rPr>
              <a:t>An attacker may send an email or text message that looks like it is coming from a legitimate source. When the target clicks on a link, they are taken to a fake website that asks you for your username, password, or other personal information like your Social Security or credit card number</a:t>
            </a:r>
            <a:r>
              <a:rPr lang="en-US" sz="4000" dirty="0">
                <a:solidFill>
                  <a:srgbClr val="000000"/>
                </a:solidFill>
                <a:latin typeface="Inter"/>
              </a:rPr>
              <a:t>. The hacker can then use that information to assume your identity or make purchases.</a:t>
            </a:r>
            <a:endParaRPr lang="en-US" sz="4000" b="0" i="0" dirty="0">
              <a:solidFill>
                <a:srgbClr val="000000"/>
              </a:solidFill>
              <a:effectLst/>
              <a:latin typeface="Inter"/>
            </a:endParaRPr>
          </a:p>
        </p:txBody>
      </p:sp>
    </p:spTree>
    <p:extLst>
      <p:ext uri="{BB962C8B-B14F-4D97-AF65-F5344CB8AC3E}">
        <p14:creationId xmlns:p14="http://schemas.microsoft.com/office/powerpoint/2010/main" val="377020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0589" y="179109"/>
            <a:ext cx="9860437" cy="5693789"/>
          </a:xfrm>
        </p:spPr>
        <p:txBody>
          <a:bodyPr>
            <a:noAutofit/>
          </a:bodyPr>
          <a:lstStyle/>
          <a:p>
            <a:pPr marL="342900" indent="-342900">
              <a:buFont typeface="Wingdings" panose="05000000000000000000" pitchFamily="2" charset="2"/>
              <a:buChar char="v"/>
            </a:pPr>
            <a:r>
              <a:rPr lang="en-US" sz="4000" b="1" dirty="0" smtClean="0">
                <a:latin typeface="Arial Black" panose="020B0A04020102020204" pitchFamily="34" charset="0"/>
              </a:rPr>
              <a:t>What kind of personal </a:t>
            </a:r>
            <a:br>
              <a:rPr lang="en-US" sz="4000" b="1" dirty="0" smtClean="0">
                <a:latin typeface="Arial Black" panose="020B0A04020102020204" pitchFamily="34" charset="0"/>
              </a:rPr>
            </a:br>
            <a:r>
              <a:rPr lang="en-US" sz="4000" b="1" dirty="0" smtClean="0">
                <a:latin typeface="Arial Black" panose="020B0A04020102020204" pitchFamily="34" charset="0"/>
              </a:rPr>
              <a:t>information do they steal?</a:t>
            </a:r>
            <a:br>
              <a:rPr lang="en-US" sz="4000" b="1" dirty="0" smtClean="0">
                <a:latin typeface="Arial Black" panose="020B0A04020102020204" pitchFamily="34" charset="0"/>
              </a:rPr>
            </a:br>
            <a:r>
              <a:rPr lang="en-US" sz="4000" b="1" dirty="0" smtClean="0">
                <a:latin typeface="Arial Black" panose="020B0A04020102020204" pitchFamily="34" charset="0"/>
              </a:rPr>
              <a:t/>
            </a:r>
            <a:br>
              <a:rPr lang="en-US" sz="4000" b="1" dirty="0" smtClean="0">
                <a:latin typeface="Arial Black" panose="020B0A04020102020204" pitchFamily="34" charset="0"/>
              </a:rPr>
            </a:br>
            <a:r>
              <a:rPr lang="en-US" sz="4000" b="1" dirty="0" smtClean="0">
                <a:latin typeface="Arial Black" panose="020B0A04020102020204" pitchFamily="34" charset="0"/>
              </a:rPr>
              <a:t>It can be your:</a:t>
            </a:r>
            <a:br>
              <a:rPr lang="en-US" sz="4000" b="1" dirty="0" smtClean="0">
                <a:latin typeface="Arial Black" panose="020B0A04020102020204" pitchFamily="34" charset="0"/>
              </a:rPr>
            </a:br>
            <a:r>
              <a:rPr lang="en-US" sz="3400" b="1" dirty="0" smtClean="0">
                <a:latin typeface="Arial Black" panose="020B0A04020102020204" pitchFamily="34" charset="0"/>
              </a:rPr>
              <a:t>* Name and address</a:t>
            </a:r>
            <a:br>
              <a:rPr lang="en-US" sz="3400" b="1" dirty="0" smtClean="0">
                <a:latin typeface="Arial Black" panose="020B0A04020102020204" pitchFamily="34" charset="0"/>
              </a:rPr>
            </a:br>
            <a:r>
              <a:rPr lang="en-US" sz="3400" b="1" dirty="0" smtClean="0">
                <a:latin typeface="Arial Black" panose="020B0A04020102020204" pitchFamily="34" charset="0"/>
              </a:rPr>
              <a:t>* Credit card or bank account numbers</a:t>
            </a:r>
            <a:br>
              <a:rPr lang="en-US" sz="3400" b="1" dirty="0" smtClean="0">
                <a:latin typeface="Arial Black" panose="020B0A04020102020204" pitchFamily="34" charset="0"/>
              </a:rPr>
            </a:br>
            <a:r>
              <a:rPr lang="en-US" sz="3400" b="1" dirty="0" smtClean="0">
                <a:latin typeface="Arial Black" panose="020B0A04020102020204" pitchFamily="34" charset="0"/>
              </a:rPr>
              <a:t>* Social security number</a:t>
            </a:r>
            <a:br>
              <a:rPr lang="en-US" sz="3400" b="1" dirty="0" smtClean="0">
                <a:latin typeface="Arial Black" panose="020B0A04020102020204" pitchFamily="34" charset="0"/>
              </a:rPr>
            </a:br>
            <a:r>
              <a:rPr lang="en-US" sz="3400" b="1" dirty="0" smtClean="0">
                <a:latin typeface="Arial Black" panose="020B0A04020102020204" pitchFamily="34" charset="0"/>
              </a:rPr>
              <a:t>* Medical insurance account numbers</a:t>
            </a:r>
            <a:br>
              <a:rPr lang="en-US" sz="3400" b="1" dirty="0" smtClean="0">
                <a:latin typeface="Arial Black" panose="020B0A04020102020204" pitchFamily="34" charset="0"/>
              </a:rPr>
            </a:br>
            <a:r>
              <a:rPr lang="en-US" sz="3400" b="1" dirty="0" smtClean="0">
                <a:latin typeface="Arial Black" panose="020B0A04020102020204" pitchFamily="34" charset="0"/>
              </a:rPr>
              <a:t>* Driver’s license</a:t>
            </a:r>
            <a:br>
              <a:rPr lang="en-US" sz="3400" b="1" dirty="0" smtClean="0">
                <a:latin typeface="Arial Black" panose="020B0A04020102020204" pitchFamily="34" charset="0"/>
              </a:rPr>
            </a:br>
            <a:r>
              <a:rPr lang="en-US" sz="3400" b="1" dirty="0" smtClean="0">
                <a:latin typeface="Arial Black" panose="020B0A04020102020204" pitchFamily="34" charset="0"/>
              </a:rPr>
              <a:t>* Mortgage</a:t>
            </a:r>
            <a:r>
              <a:rPr lang="en-US" sz="3400" b="1" dirty="0" smtClean="0"/>
              <a:t/>
            </a:r>
            <a:br>
              <a:rPr lang="en-US" sz="3400" b="1" dirty="0" smtClean="0"/>
            </a:br>
            <a:endParaRPr lang="en-US" sz="3400" b="1"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8996" y="106061"/>
            <a:ext cx="9025180" cy="3970318"/>
          </a:xfrm>
          <a:prstGeom prst="rect">
            <a:avLst/>
          </a:prstGeom>
        </p:spPr>
        <p:txBody>
          <a:bodyPr wrap="square">
            <a:spAutoFit/>
          </a:bodyPr>
          <a:lstStyle/>
          <a:p>
            <a:r>
              <a:rPr lang="en-US" sz="2800" dirty="0">
                <a:solidFill>
                  <a:srgbClr val="000000"/>
                </a:solidFill>
                <a:latin typeface="Inter"/>
              </a:rPr>
              <a:t>A thief does not have to go into your mailbox to take your credit card or gather personal information. It is just as easy to go through your trash. Often, people throw out letters, notices, or account statements that contain sensitive information. Even if the information in the trashed document is not enough to execute a complete theft of your identity, it can be used by the thief to confirm who you are. It is best to shred your old mail instead of just throwing it in the garbage.</a:t>
            </a:r>
            <a:endParaRPr lang="en-US" sz="2800" dirty="0">
              <a:solidFill>
                <a:srgbClr val="000000"/>
              </a:solidFill>
              <a:latin typeface="Inter"/>
            </a:endParaRPr>
          </a:p>
        </p:txBody>
      </p:sp>
    </p:spTree>
    <p:extLst>
      <p:ext uri="{BB962C8B-B14F-4D97-AF65-F5344CB8AC3E}">
        <p14:creationId xmlns:p14="http://schemas.microsoft.com/office/powerpoint/2010/main" val="36315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8" y="98662"/>
            <a:ext cx="11868347" cy="5632311"/>
          </a:xfrm>
          <a:prstGeom prst="rect">
            <a:avLst/>
          </a:prstGeom>
        </p:spPr>
        <p:txBody>
          <a:bodyPr wrap="square">
            <a:spAutoFit/>
          </a:bodyPr>
          <a:lstStyle/>
          <a:p>
            <a:r>
              <a:rPr lang="en-US" sz="4000" b="1" dirty="0">
                <a:solidFill>
                  <a:srgbClr val="323E48"/>
                </a:solidFill>
                <a:latin typeface="Inter"/>
              </a:rPr>
              <a:t>Wi-Fi </a:t>
            </a:r>
            <a:r>
              <a:rPr lang="en-US" sz="4000" b="1" dirty="0" smtClean="0">
                <a:solidFill>
                  <a:srgbClr val="323E48"/>
                </a:solidFill>
                <a:latin typeface="Inter"/>
              </a:rPr>
              <a:t>Hacking</a:t>
            </a:r>
          </a:p>
          <a:p>
            <a:endParaRPr lang="en-US" sz="4000" b="1" dirty="0">
              <a:solidFill>
                <a:srgbClr val="323E48"/>
              </a:solidFill>
              <a:latin typeface="Inter"/>
            </a:endParaRPr>
          </a:p>
          <a:p>
            <a:r>
              <a:rPr lang="en-US" sz="4000" u="sng" dirty="0">
                <a:solidFill>
                  <a:srgbClr val="000000"/>
                </a:solidFill>
                <a:latin typeface="Inter"/>
              </a:rPr>
              <a:t>Anytime you use your computer or mobile device on a public network, you may be vulnerable to a hacker that can eavesdrop on your communications with the network</a:t>
            </a:r>
            <a:r>
              <a:rPr lang="en-US" sz="4000" dirty="0">
                <a:solidFill>
                  <a:srgbClr val="000000"/>
                </a:solidFill>
                <a:latin typeface="Inter"/>
              </a:rPr>
              <a:t>. This is a particularly prevalent issue at places like coffee shops, department stores, or airports where anybody can get onto the network, often without a password</a:t>
            </a:r>
            <a:r>
              <a:rPr lang="en-US" sz="4000" dirty="0" smtClean="0">
                <a:solidFill>
                  <a:srgbClr val="000000"/>
                </a:solidFill>
                <a:latin typeface="Inter"/>
              </a:rPr>
              <a:t>.</a:t>
            </a:r>
            <a:endParaRPr lang="en-US" sz="4000" dirty="0">
              <a:solidFill>
                <a:srgbClr val="000000"/>
              </a:solidFill>
              <a:latin typeface="Inter"/>
            </a:endParaRPr>
          </a:p>
        </p:txBody>
      </p:sp>
    </p:spTree>
    <p:extLst>
      <p:ext uri="{BB962C8B-B14F-4D97-AF65-F5344CB8AC3E}">
        <p14:creationId xmlns:p14="http://schemas.microsoft.com/office/powerpoint/2010/main" val="354115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09" y="84840"/>
            <a:ext cx="12012891" cy="6063198"/>
          </a:xfrm>
          <a:prstGeom prst="rect">
            <a:avLst/>
          </a:prstGeom>
        </p:spPr>
        <p:txBody>
          <a:bodyPr wrap="square">
            <a:spAutoFit/>
          </a:bodyPr>
          <a:lstStyle/>
          <a:p>
            <a:r>
              <a:rPr lang="en-US" sz="3200" b="1" dirty="0">
                <a:solidFill>
                  <a:srgbClr val="323E48"/>
                </a:solidFill>
                <a:latin typeface="Inter"/>
              </a:rPr>
              <a:t>Mobile Phone </a:t>
            </a:r>
            <a:r>
              <a:rPr lang="en-US" sz="3200" b="1" dirty="0" smtClean="0">
                <a:solidFill>
                  <a:srgbClr val="323E48"/>
                </a:solidFill>
                <a:latin typeface="Inter"/>
              </a:rPr>
              <a:t>Theft</a:t>
            </a:r>
          </a:p>
          <a:p>
            <a:endParaRPr lang="en-US" sz="3200" b="1" dirty="0">
              <a:solidFill>
                <a:srgbClr val="323E48"/>
              </a:solidFill>
              <a:latin typeface="Inter"/>
            </a:endParaRPr>
          </a:p>
          <a:p>
            <a:r>
              <a:rPr lang="en-US" sz="3600" dirty="0">
                <a:solidFill>
                  <a:srgbClr val="000000"/>
                </a:solidFill>
                <a:latin typeface="Inter"/>
              </a:rPr>
              <a:t>Some people use their mobile phones to log in to sites automatically, without having to enter their username or password. If someone gets ahold of your mobile phone, they may be able to access these same sites, especially if they do not need to enter a password or use biometric verification, such as a fingerprint or facial scan.</a:t>
            </a:r>
          </a:p>
          <a:p>
            <a:r>
              <a:rPr lang="en-US" sz="3600" dirty="0">
                <a:solidFill>
                  <a:srgbClr val="000000"/>
                </a:solidFill>
                <a:latin typeface="Inter"/>
              </a:rPr>
              <a:t>Mobile phone theft is also popular because people often store their personal information, including passwords and account numbers, in applications on their phones</a:t>
            </a:r>
            <a:r>
              <a:rPr lang="en-US" sz="3200" dirty="0">
                <a:solidFill>
                  <a:srgbClr val="000000"/>
                </a:solidFill>
                <a:latin typeface="Inter"/>
              </a:rPr>
              <a:t>. </a:t>
            </a:r>
            <a:endParaRPr lang="en-US" sz="3200" b="0" i="0" dirty="0">
              <a:solidFill>
                <a:srgbClr val="000000"/>
              </a:solidFill>
              <a:effectLst/>
              <a:latin typeface="Inter"/>
            </a:endParaRPr>
          </a:p>
        </p:txBody>
      </p:sp>
    </p:spTree>
    <p:extLst>
      <p:ext uri="{BB962C8B-B14F-4D97-AF65-F5344CB8AC3E}">
        <p14:creationId xmlns:p14="http://schemas.microsoft.com/office/powerpoint/2010/main" val="49310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75" y="1176429"/>
            <a:ext cx="11778712" cy="5016758"/>
          </a:xfrm>
          <a:prstGeom prst="rect">
            <a:avLst/>
          </a:prstGeom>
        </p:spPr>
        <p:txBody>
          <a:bodyPr wrap="square">
            <a:spAutoFit/>
          </a:bodyPr>
          <a:lstStyle/>
          <a:p>
            <a:r>
              <a:rPr lang="en-US" sz="3200" dirty="0">
                <a:solidFill>
                  <a:srgbClr val="000000"/>
                </a:solidFill>
                <a:latin typeface="Inter"/>
              </a:rPr>
              <a:t>This may include an app where you can manage and edit notes or email and text apps. If a thief can take your phone and get into it, they can easily navigate to your emails and text messages to steal information. </a:t>
            </a:r>
          </a:p>
          <a:p>
            <a:r>
              <a:rPr lang="en-US" sz="3200" dirty="0">
                <a:solidFill>
                  <a:srgbClr val="000000"/>
                </a:solidFill>
                <a:latin typeface="Inter"/>
              </a:rPr>
              <a:t>Further, if they want to execute a more sophisticated attack, they can use your phone to fulfill the second stage of a two-factor authentication (2FA) access procedure. When the site or application sends a text to you, the thief receives it and can then enter a verification number to gain access to the application or site.</a:t>
            </a:r>
            <a:endParaRPr lang="en-US" sz="3200" dirty="0">
              <a:solidFill>
                <a:srgbClr val="000000"/>
              </a:solidFill>
              <a:latin typeface="Inter"/>
            </a:endParaRPr>
          </a:p>
        </p:txBody>
      </p:sp>
    </p:spTree>
    <p:extLst>
      <p:ext uri="{BB962C8B-B14F-4D97-AF65-F5344CB8AC3E}">
        <p14:creationId xmlns:p14="http://schemas.microsoft.com/office/powerpoint/2010/main" val="379928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0814" y="111840"/>
            <a:ext cx="7813729" cy="4524315"/>
          </a:xfrm>
          <a:prstGeom prst="rect">
            <a:avLst/>
          </a:prstGeom>
        </p:spPr>
        <p:txBody>
          <a:bodyPr wrap="square">
            <a:spAutoFit/>
          </a:bodyPr>
          <a:lstStyle/>
          <a:p>
            <a:r>
              <a:rPr lang="en-US" sz="3200" dirty="0">
                <a:solidFill>
                  <a:srgbClr val="000000"/>
                </a:solidFill>
                <a:latin typeface="Inter"/>
              </a:rPr>
              <a:t>Once the hacker has started spying on your communications, they watch to see if you enter your personal information. They may specifically be after your Social Security, credit card, or bank account number. Once they have it, they can use it to make purchases, masquerade as you online while opening accounts, or sell the information to someone on the dark web.</a:t>
            </a:r>
            <a:endParaRPr lang="en-US" sz="3200" dirty="0">
              <a:solidFill>
                <a:srgbClr val="000000"/>
              </a:solidFill>
              <a:latin typeface="Inter"/>
            </a:endParaRPr>
          </a:p>
        </p:txBody>
      </p:sp>
    </p:spTree>
    <p:extLst>
      <p:ext uri="{BB962C8B-B14F-4D97-AF65-F5344CB8AC3E}">
        <p14:creationId xmlns:p14="http://schemas.microsoft.com/office/powerpoint/2010/main" val="256271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3122"/>
            <a:ext cx="12094590" cy="6247864"/>
          </a:xfrm>
          <a:prstGeom prst="rect">
            <a:avLst/>
          </a:prstGeom>
        </p:spPr>
        <p:txBody>
          <a:bodyPr wrap="square">
            <a:spAutoFit/>
          </a:bodyPr>
          <a:lstStyle/>
          <a:p>
            <a:r>
              <a:rPr lang="en-US" sz="4000" b="1" dirty="0">
                <a:solidFill>
                  <a:srgbClr val="323E48"/>
                </a:solidFill>
                <a:latin typeface="Inter"/>
              </a:rPr>
              <a:t>Card </a:t>
            </a:r>
            <a:r>
              <a:rPr lang="en-US" sz="4000" b="1" dirty="0" smtClean="0">
                <a:solidFill>
                  <a:srgbClr val="323E48"/>
                </a:solidFill>
                <a:latin typeface="Inter"/>
              </a:rPr>
              <a:t>Skimming</a:t>
            </a:r>
          </a:p>
          <a:p>
            <a:endParaRPr lang="en-US" sz="4000" b="1" dirty="0">
              <a:solidFill>
                <a:srgbClr val="323E48"/>
              </a:solidFill>
              <a:latin typeface="Inter"/>
            </a:endParaRPr>
          </a:p>
          <a:p>
            <a:r>
              <a:rPr lang="en-US" sz="4000" u="sng" dirty="0">
                <a:solidFill>
                  <a:srgbClr val="000000"/>
                </a:solidFill>
                <a:latin typeface="Inter"/>
              </a:rPr>
              <a:t>Credit card theft may also involve skimming. In a skimming attack, a fake credit card machine is installed on a gas pump or another point-of-sale (POS) device</a:t>
            </a:r>
            <a:r>
              <a:rPr lang="en-US" sz="4000" dirty="0">
                <a:solidFill>
                  <a:srgbClr val="000000"/>
                </a:solidFill>
                <a:latin typeface="Inter"/>
              </a:rPr>
              <a:t>. It is then used to collect the card information of customers as they swipe their cards. A skimming attack often uses a hidden camera to record the target’s password, particularly if they are using a debit card</a:t>
            </a:r>
            <a:r>
              <a:rPr lang="en-US" sz="4000" dirty="0" smtClean="0">
                <a:solidFill>
                  <a:srgbClr val="000000"/>
                </a:solidFill>
                <a:latin typeface="Inter"/>
              </a:rPr>
              <a:t>.</a:t>
            </a:r>
            <a:endParaRPr lang="en-US" sz="4000" dirty="0">
              <a:solidFill>
                <a:srgbClr val="000000"/>
              </a:solidFill>
              <a:latin typeface="Inter"/>
            </a:endParaRPr>
          </a:p>
        </p:txBody>
      </p:sp>
    </p:spTree>
    <p:extLst>
      <p:ext uri="{BB962C8B-B14F-4D97-AF65-F5344CB8AC3E}">
        <p14:creationId xmlns:p14="http://schemas.microsoft.com/office/powerpoint/2010/main" val="99991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4016" cy="6247864"/>
          </a:xfrm>
          <a:prstGeom prst="rect">
            <a:avLst/>
          </a:prstGeom>
        </p:spPr>
        <p:txBody>
          <a:bodyPr wrap="square">
            <a:spAutoFit/>
          </a:bodyPr>
          <a:lstStyle/>
          <a:p>
            <a:r>
              <a:rPr lang="en-US" sz="4000" b="1" dirty="0">
                <a:solidFill>
                  <a:srgbClr val="323E48"/>
                </a:solidFill>
                <a:latin typeface="Inter"/>
              </a:rPr>
              <a:t>Child ID Theft</a:t>
            </a:r>
          </a:p>
          <a:p>
            <a:r>
              <a:rPr lang="en-US" sz="4000" dirty="0">
                <a:solidFill>
                  <a:srgbClr val="000000"/>
                </a:solidFill>
                <a:latin typeface="Inter"/>
              </a:rPr>
              <a:t>With child ID theft, the child’s personal information is used to execute the attack. </a:t>
            </a:r>
            <a:r>
              <a:rPr lang="en-US" sz="4000" b="1" dirty="0">
                <a:solidFill>
                  <a:srgbClr val="000000"/>
                </a:solidFill>
                <a:latin typeface="Inter"/>
              </a:rPr>
              <a:t>This may include the child’s Social Security number, which can be mailed to you soon after they are born</a:t>
            </a:r>
            <a:r>
              <a:rPr lang="en-US" sz="4000" dirty="0">
                <a:solidFill>
                  <a:srgbClr val="000000"/>
                </a:solidFill>
                <a:latin typeface="Inter"/>
              </a:rPr>
              <a:t>. The attacker may not use the information for many years, waiting until the child is old enough to get a credit card. When they reach the right age, the thief then uses the information to open an account or obtain credit in the name of the child.</a:t>
            </a:r>
            <a:endParaRPr lang="en-US" sz="4000" b="0" i="0" dirty="0">
              <a:solidFill>
                <a:srgbClr val="000000"/>
              </a:solidFill>
              <a:effectLst/>
              <a:latin typeface="Inter"/>
            </a:endParaRPr>
          </a:p>
        </p:txBody>
      </p:sp>
    </p:spTree>
    <p:extLst>
      <p:ext uri="{BB962C8B-B14F-4D97-AF65-F5344CB8AC3E}">
        <p14:creationId xmlns:p14="http://schemas.microsoft.com/office/powerpoint/2010/main" val="191694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2807" y="0"/>
            <a:ext cx="8139192" cy="4493538"/>
          </a:xfrm>
          <a:prstGeom prst="rect">
            <a:avLst/>
          </a:prstGeom>
        </p:spPr>
        <p:txBody>
          <a:bodyPr wrap="square">
            <a:spAutoFit/>
          </a:bodyPr>
          <a:lstStyle/>
          <a:p>
            <a:r>
              <a:rPr lang="en-US" sz="2600" dirty="0">
                <a:solidFill>
                  <a:srgbClr val="000000"/>
                </a:solidFill>
                <a:latin typeface="Inter"/>
              </a:rPr>
              <a:t>It is important to keep an eye out for any credit card machine that looks out of the ordinary. For example, the card-swiping device may protrude excessively from the machine or the device may be loose when you shake it. If anything seems suspicious, stop using the machine, check around for small cameras pointed toward it, then alert the proper authorities. Letting them know the reasons why you suspected a skimming machine, as well as the exact location, can help them track down the perpetrator and protect your information and that of others.</a:t>
            </a:r>
            <a:endParaRPr lang="en-US" sz="2600" dirty="0">
              <a:solidFill>
                <a:srgbClr val="000000"/>
              </a:solidFill>
              <a:latin typeface="Inter"/>
            </a:endParaRPr>
          </a:p>
        </p:txBody>
      </p:sp>
    </p:spTree>
    <p:extLst>
      <p:ext uri="{BB962C8B-B14F-4D97-AF65-F5344CB8AC3E}">
        <p14:creationId xmlns:p14="http://schemas.microsoft.com/office/powerpoint/2010/main" val="312860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23" y="245016"/>
            <a:ext cx="12009748" cy="5509200"/>
          </a:xfrm>
          <a:prstGeom prst="rect">
            <a:avLst/>
          </a:prstGeom>
        </p:spPr>
        <p:txBody>
          <a:bodyPr wrap="square">
            <a:spAutoFit/>
          </a:bodyPr>
          <a:lstStyle/>
          <a:p>
            <a:r>
              <a:rPr lang="en-US" sz="3200" b="1" dirty="0">
                <a:solidFill>
                  <a:srgbClr val="323E48"/>
                </a:solidFill>
                <a:latin typeface="Inter"/>
              </a:rPr>
              <a:t>Tax ID </a:t>
            </a:r>
            <a:r>
              <a:rPr lang="en-US" sz="3200" b="1" dirty="0" smtClean="0">
                <a:solidFill>
                  <a:srgbClr val="323E48"/>
                </a:solidFill>
                <a:latin typeface="Inter"/>
              </a:rPr>
              <a:t>Theft</a:t>
            </a:r>
          </a:p>
          <a:p>
            <a:endParaRPr lang="en-US" sz="3200" b="1" dirty="0">
              <a:solidFill>
                <a:srgbClr val="323E48"/>
              </a:solidFill>
              <a:latin typeface="Inter"/>
            </a:endParaRPr>
          </a:p>
          <a:p>
            <a:r>
              <a:rPr lang="en-US" sz="3200" b="1" dirty="0">
                <a:solidFill>
                  <a:srgbClr val="000000"/>
                </a:solidFill>
                <a:latin typeface="Inter"/>
              </a:rPr>
              <a:t>With tax ID theft, the attacker uses your social security number and other necessary information to file taxes and then collect your refund</a:t>
            </a:r>
            <a:r>
              <a:rPr lang="en-US" sz="3200" dirty="0">
                <a:solidFill>
                  <a:srgbClr val="000000"/>
                </a:solidFill>
                <a:latin typeface="Inter"/>
              </a:rPr>
              <a:t>. They may also alter the tax information they enter to inflate the refund they get. If this happens to you, there is a chance you will not know until you try to file your taxes. The Internal Revenue Service (IRS) will then alert you that someone has already filed a tax return in your name. After an investigation, you should be able to file your taxes and get the refund you are entitled to.</a:t>
            </a:r>
            <a:endParaRPr lang="en-US" sz="3200" b="0" i="0" dirty="0">
              <a:solidFill>
                <a:srgbClr val="000000"/>
              </a:solidFill>
              <a:effectLst/>
              <a:latin typeface="Inter"/>
            </a:endParaRPr>
          </a:p>
        </p:txBody>
      </p:sp>
    </p:spTree>
    <p:extLst>
      <p:ext uri="{BB962C8B-B14F-4D97-AF65-F5344CB8AC3E}">
        <p14:creationId xmlns:p14="http://schemas.microsoft.com/office/powerpoint/2010/main" val="248732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779" y="103695"/>
            <a:ext cx="11481847" cy="6124754"/>
          </a:xfrm>
          <a:prstGeom prst="rect">
            <a:avLst/>
          </a:prstGeom>
        </p:spPr>
        <p:txBody>
          <a:bodyPr wrap="square">
            <a:spAutoFit/>
          </a:bodyPr>
          <a:lstStyle/>
          <a:p>
            <a:r>
              <a:rPr lang="en-US" sz="2800" dirty="0">
                <a:solidFill>
                  <a:srgbClr val="000000"/>
                </a:solidFill>
                <a:latin typeface="Inter"/>
              </a:rPr>
              <a:t>Keep an eye out for the following signs that may indicate your identity has been stolen:</a:t>
            </a:r>
          </a:p>
          <a:p>
            <a:pPr>
              <a:buFont typeface="+mj-lt"/>
              <a:buAutoNum type="arabicPeriod"/>
            </a:pPr>
            <a:r>
              <a:rPr lang="en-US" sz="2800" dirty="0">
                <a:solidFill>
                  <a:srgbClr val="000000"/>
                </a:solidFill>
                <a:latin typeface="Inter"/>
              </a:rPr>
              <a:t>Discrepancies in your financial statements</a:t>
            </a:r>
          </a:p>
          <a:p>
            <a:pPr>
              <a:buFont typeface="+mj-lt"/>
              <a:buAutoNum type="arabicPeriod"/>
            </a:pPr>
            <a:r>
              <a:rPr lang="en-US" sz="2800" dirty="0">
                <a:solidFill>
                  <a:srgbClr val="000000"/>
                </a:solidFill>
                <a:latin typeface="Inter"/>
              </a:rPr>
              <a:t>Unauthorized purchases in your bank statements</a:t>
            </a:r>
          </a:p>
          <a:p>
            <a:pPr>
              <a:buFont typeface="+mj-lt"/>
              <a:buAutoNum type="arabicPeriod"/>
            </a:pPr>
            <a:r>
              <a:rPr lang="en-US" sz="2800" dirty="0">
                <a:solidFill>
                  <a:srgbClr val="000000"/>
                </a:solidFill>
                <a:latin typeface="Inter"/>
              </a:rPr>
              <a:t>You get calls from debt collectors about charges you did not initiate</a:t>
            </a:r>
          </a:p>
          <a:p>
            <a:pPr>
              <a:buFont typeface="+mj-lt"/>
              <a:buAutoNum type="arabicPeriod"/>
            </a:pPr>
            <a:r>
              <a:rPr lang="en-US" sz="2800" dirty="0">
                <a:solidFill>
                  <a:srgbClr val="000000"/>
                </a:solidFill>
                <a:latin typeface="Inter"/>
              </a:rPr>
              <a:t>You get a letter from the IRS about multiple tax returns</a:t>
            </a:r>
          </a:p>
          <a:p>
            <a:pPr>
              <a:buFont typeface="+mj-lt"/>
              <a:buAutoNum type="arabicPeriod"/>
            </a:pPr>
            <a:r>
              <a:rPr lang="en-US" sz="2800" dirty="0">
                <a:solidFill>
                  <a:srgbClr val="000000"/>
                </a:solidFill>
                <a:latin typeface="Inter"/>
              </a:rPr>
              <a:t>You get medical bills for services you never used</a:t>
            </a:r>
          </a:p>
          <a:p>
            <a:pPr>
              <a:buFont typeface="+mj-lt"/>
              <a:buAutoNum type="arabicPeriod"/>
            </a:pPr>
            <a:r>
              <a:rPr lang="en-US" sz="2800" dirty="0">
                <a:solidFill>
                  <a:srgbClr val="000000"/>
                </a:solidFill>
                <a:latin typeface="Inter"/>
              </a:rPr>
              <a:t> You see strange charges on your credit card statement</a:t>
            </a:r>
          </a:p>
          <a:p>
            <a:pPr>
              <a:buFont typeface="+mj-lt"/>
              <a:buAutoNum type="arabicPeriod"/>
            </a:pPr>
            <a:r>
              <a:rPr lang="en-US" sz="2800" dirty="0">
                <a:solidFill>
                  <a:srgbClr val="000000"/>
                </a:solidFill>
                <a:latin typeface="Inter"/>
              </a:rPr>
              <a:t>You are not getting bills in the mail, which could be because the thief has changed your address, resulting in your mail getting routed somewhere else</a:t>
            </a:r>
          </a:p>
          <a:p>
            <a:pPr>
              <a:buFont typeface="+mj-lt"/>
              <a:buAutoNum type="arabicPeriod"/>
            </a:pPr>
            <a:r>
              <a:rPr lang="en-US" sz="2800" dirty="0">
                <a:solidFill>
                  <a:srgbClr val="000000"/>
                </a:solidFill>
                <a:latin typeface="Inter"/>
              </a:rPr>
              <a:t>You get rejected for a loan even though you usually have good credit, which could mean a thief was borrowing money in your name and not repaying it</a:t>
            </a:r>
            <a:endParaRPr lang="en-US" sz="2800" b="0" i="0" dirty="0">
              <a:solidFill>
                <a:srgbClr val="000000"/>
              </a:solidFill>
              <a:effectLst/>
              <a:latin typeface="Inter"/>
            </a:endParaRPr>
          </a:p>
        </p:txBody>
      </p:sp>
    </p:spTree>
    <p:extLst>
      <p:ext uri="{BB962C8B-B14F-4D97-AF65-F5344CB8AC3E}">
        <p14:creationId xmlns:p14="http://schemas.microsoft.com/office/powerpoint/2010/main" val="301633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951" y="395925"/>
            <a:ext cx="11557261" cy="6001643"/>
          </a:xfrm>
          <a:prstGeom prst="rect">
            <a:avLst/>
          </a:prstGeom>
        </p:spPr>
        <p:txBody>
          <a:bodyPr wrap="square">
            <a:spAutoFit/>
          </a:bodyPr>
          <a:lstStyle/>
          <a:p>
            <a:r>
              <a:rPr lang="en-US" sz="4400" b="1" dirty="0">
                <a:solidFill>
                  <a:srgbClr val="323E48"/>
                </a:solidFill>
                <a:latin typeface="Arial Black" panose="020B0A04020102020204" pitchFamily="34" charset="0"/>
              </a:rPr>
              <a:t>What is the effects of identity theft</a:t>
            </a:r>
            <a:r>
              <a:rPr lang="en-US" sz="4400" b="1" dirty="0" smtClean="0">
                <a:solidFill>
                  <a:srgbClr val="323E48"/>
                </a:solidFill>
                <a:latin typeface="Arial Black" panose="020B0A04020102020204" pitchFamily="34" charset="0"/>
              </a:rPr>
              <a:t>?</a:t>
            </a:r>
          </a:p>
          <a:p>
            <a:endParaRPr lang="en-US" sz="4400" b="1" dirty="0">
              <a:solidFill>
                <a:srgbClr val="323E48"/>
              </a:solidFill>
              <a:latin typeface="Arial Black" panose="020B0A04020102020204" pitchFamily="34" charset="0"/>
            </a:endParaRPr>
          </a:p>
          <a:p>
            <a:r>
              <a:rPr lang="en-US" sz="4200" dirty="0">
                <a:solidFill>
                  <a:srgbClr val="000000"/>
                </a:solidFill>
                <a:latin typeface="Arial Black" panose="020B0A04020102020204" pitchFamily="34" charset="0"/>
              </a:rPr>
              <a:t>There are several ways identity thieves can use your personal information to their </a:t>
            </a:r>
            <a:r>
              <a:rPr lang="en-US" sz="4200" dirty="0" smtClean="0">
                <a:solidFill>
                  <a:srgbClr val="000000"/>
                </a:solidFill>
                <a:latin typeface="Arial Black" panose="020B0A04020102020204" pitchFamily="34" charset="0"/>
              </a:rPr>
              <a:t>advantage:</a:t>
            </a:r>
            <a:r>
              <a:rPr lang="en-US" sz="4200" dirty="0">
                <a:solidFill>
                  <a:srgbClr val="000000"/>
                </a:solidFill>
                <a:latin typeface="Arial Black" panose="020B0A04020102020204" pitchFamily="34" charset="0"/>
              </a:rPr>
              <a:t>  </a:t>
            </a:r>
            <a:endParaRPr lang="en-US" sz="4200" dirty="0" smtClean="0">
              <a:solidFill>
                <a:srgbClr val="000000"/>
              </a:solidFill>
              <a:latin typeface="Arial Black" panose="020B0A04020102020204" pitchFamily="34" charset="0"/>
            </a:endParaRPr>
          </a:p>
          <a:p>
            <a:r>
              <a:rPr lang="en-US" sz="4200" dirty="0" smtClean="0">
                <a:solidFill>
                  <a:srgbClr val="000000"/>
                </a:solidFill>
                <a:latin typeface="Arial Black" panose="020B0A04020102020204" pitchFamily="34" charset="0"/>
              </a:rPr>
              <a:t>Steal </a:t>
            </a:r>
            <a:r>
              <a:rPr lang="en-US" sz="4200" dirty="0">
                <a:solidFill>
                  <a:srgbClr val="000000"/>
                </a:solidFill>
                <a:latin typeface="Arial Black" panose="020B0A04020102020204" pitchFamily="34" charset="0"/>
              </a:rPr>
              <a:t>money or benefits, identity sold on the dark web, or impersonate you on social </a:t>
            </a:r>
            <a:r>
              <a:rPr lang="en-US" sz="4200" dirty="0" smtClean="0">
                <a:solidFill>
                  <a:srgbClr val="000000"/>
                </a:solidFill>
                <a:latin typeface="Arial Black" panose="020B0A04020102020204" pitchFamily="34" charset="0"/>
              </a:rPr>
              <a:t>media or to get a job or apartment.</a:t>
            </a:r>
            <a:r>
              <a:rPr lang="en-US" sz="4400" dirty="0">
                <a:solidFill>
                  <a:srgbClr val="000000"/>
                </a:solidFill>
                <a:latin typeface="Inter"/>
              </a:rPr>
              <a:t>  </a:t>
            </a:r>
            <a:endParaRPr lang="en-US" sz="4400" b="0" i="0" dirty="0">
              <a:solidFill>
                <a:srgbClr val="000000"/>
              </a:solidFill>
              <a:effectLst/>
              <a:latin typeface="Inter"/>
            </a:endParaRPr>
          </a:p>
        </p:txBody>
      </p:sp>
    </p:spTree>
    <p:extLst>
      <p:ext uri="{BB962C8B-B14F-4D97-AF65-F5344CB8AC3E}">
        <p14:creationId xmlns:p14="http://schemas.microsoft.com/office/powerpoint/2010/main" val="281542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116" y="0"/>
            <a:ext cx="11764651" cy="6494085"/>
          </a:xfrm>
          <a:prstGeom prst="rect">
            <a:avLst/>
          </a:prstGeom>
        </p:spPr>
        <p:txBody>
          <a:bodyPr wrap="square">
            <a:spAutoFit/>
          </a:bodyPr>
          <a:lstStyle/>
          <a:p>
            <a:r>
              <a:rPr lang="en-US" sz="2600" dirty="0" smtClean="0">
                <a:solidFill>
                  <a:srgbClr val="000000"/>
                </a:solidFill>
                <a:latin typeface="Inter"/>
              </a:rPr>
              <a:t>To protect yourself from identity theft, you can implement the following measures:</a:t>
            </a:r>
          </a:p>
          <a:p>
            <a:pPr>
              <a:buFont typeface="+mj-lt"/>
              <a:buAutoNum type="arabicPeriod"/>
            </a:pPr>
            <a:r>
              <a:rPr lang="en-US" sz="2600" dirty="0" smtClean="0">
                <a:solidFill>
                  <a:srgbClr val="000000"/>
                </a:solidFill>
                <a:latin typeface="Inter"/>
              </a:rPr>
              <a:t>Use complex passwords for all your accounts and devices. This should include multiple, non-sequential or logical letters, numbers, and symbols</a:t>
            </a:r>
          </a:p>
          <a:p>
            <a:pPr>
              <a:buFont typeface="+mj-lt"/>
              <a:buAutoNum type="arabicPeriod"/>
            </a:pPr>
            <a:r>
              <a:rPr lang="en-US" sz="2600" dirty="0" smtClean="0">
                <a:solidFill>
                  <a:srgbClr val="000000"/>
                </a:solidFill>
                <a:latin typeface="Inter"/>
              </a:rPr>
              <a:t>Enable </a:t>
            </a:r>
            <a:r>
              <a:rPr lang="en-US" sz="2600" b="1" dirty="0" smtClean="0">
                <a:solidFill>
                  <a:srgbClr val="2B74A4"/>
                </a:solidFill>
                <a:latin typeface="Inter"/>
                <a:hlinkClick r:id="rId2"/>
              </a:rPr>
              <a:t>multi-factor authentication (MFA)</a:t>
            </a:r>
            <a:endParaRPr lang="en-US" sz="2600" b="1" dirty="0" smtClean="0">
              <a:solidFill>
                <a:srgbClr val="000000"/>
              </a:solidFill>
              <a:latin typeface="Inter"/>
            </a:endParaRPr>
          </a:p>
          <a:p>
            <a:pPr>
              <a:buFont typeface="+mj-lt"/>
              <a:buAutoNum type="arabicPeriod"/>
            </a:pPr>
            <a:r>
              <a:rPr lang="en-US" sz="2600" dirty="0" smtClean="0">
                <a:solidFill>
                  <a:srgbClr val="000000"/>
                </a:solidFill>
                <a:latin typeface="Inter"/>
              </a:rPr>
              <a:t>Never provide personal information, especially over the phone, to someone who calls unexpectedly</a:t>
            </a:r>
          </a:p>
          <a:p>
            <a:pPr>
              <a:buFont typeface="+mj-lt"/>
              <a:buAutoNum type="arabicPeriod"/>
            </a:pPr>
            <a:r>
              <a:rPr lang="en-US" sz="2600" dirty="0" smtClean="0">
                <a:solidFill>
                  <a:srgbClr val="000000"/>
                </a:solidFill>
                <a:latin typeface="Inter"/>
              </a:rPr>
              <a:t>Shred all documents prior to putting them in the trash</a:t>
            </a:r>
          </a:p>
          <a:p>
            <a:pPr>
              <a:buFont typeface="+mj-lt"/>
              <a:buAutoNum type="arabicPeriod"/>
            </a:pPr>
            <a:r>
              <a:rPr lang="en-US" sz="2600" dirty="0" smtClean="0">
                <a:solidFill>
                  <a:srgbClr val="000000"/>
                </a:solidFill>
                <a:latin typeface="Inter"/>
              </a:rPr>
              <a:t>Use paperless billing to prevent account numbers from getting to your mailbox or trash</a:t>
            </a:r>
          </a:p>
          <a:p>
            <a:pPr>
              <a:buFont typeface="+mj-lt"/>
              <a:buAutoNum type="arabicPeriod"/>
            </a:pPr>
            <a:r>
              <a:rPr lang="en-US" sz="2600" dirty="0" smtClean="0">
                <a:solidFill>
                  <a:srgbClr val="000000"/>
                </a:solidFill>
                <a:latin typeface="Inter"/>
              </a:rPr>
              <a:t>Store your debit, credit, Social Security, Medicare, and other cards in a secure area in your home</a:t>
            </a:r>
          </a:p>
          <a:p>
            <a:pPr>
              <a:buFont typeface="+mj-lt"/>
              <a:buAutoNum type="arabicPeriod"/>
            </a:pPr>
            <a:r>
              <a:rPr lang="en-US" sz="2600" dirty="0" smtClean="0">
                <a:solidFill>
                  <a:srgbClr val="000000"/>
                </a:solidFill>
                <a:latin typeface="Inter"/>
              </a:rPr>
              <a:t>Frequently check your bank and credit card accounts for unusual activity</a:t>
            </a:r>
          </a:p>
          <a:p>
            <a:pPr>
              <a:buFont typeface="+mj-lt"/>
              <a:buAutoNum type="arabicPeriod"/>
            </a:pPr>
            <a:r>
              <a:rPr lang="en-US" sz="2600" dirty="0" smtClean="0">
                <a:solidFill>
                  <a:srgbClr val="000000"/>
                </a:solidFill>
                <a:latin typeface="Inter"/>
              </a:rPr>
              <a:t>Never click suspicious links</a:t>
            </a:r>
          </a:p>
          <a:p>
            <a:pPr>
              <a:buFont typeface="+mj-lt"/>
              <a:buAutoNum type="arabicPeriod"/>
            </a:pPr>
            <a:r>
              <a:rPr lang="en-US" sz="2600" dirty="0" smtClean="0">
                <a:solidFill>
                  <a:srgbClr val="000000"/>
                </a:solidFill>
                <a:latin typeface="Inter"/>
              </a:rPr>
              <a:t>Arrange for your bank or credit card company to alert you every time a withdrawal has been made from your account</a:t>
            </a:r>
            <a:endParaRPr lang="en-US" sz="2600" b="0" i="0" dirty="0">
              <a:solidFill>
                <a:srgbClr val="000000"/>
              </a:solidFill>
              <a:effectLst/>
              <a:latin typeface="Inter"/>
            </a:endParaRPr>
          </a:p>
        </p:txBody>
      </p:sp>
    </p:spTree>
    <p:extLst>
      <p:ext uri="{BB962C8B-B14F-4D97-AF65-F5344CB8AC3E}">
        <p14:creationId xmlns:p14="http://schemas.microsoft.com/office/powerpoint/2010/main" val="149353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652" y="97144"/>
            <a:ext cx="11943761" cy="5509200"/>
          </a:xfrm>
          <a:prstGeom prst="rect">
            <a:avLst/>
          </a:prstGeom>
        </p:spPr>
        <p:txBody>
          <a:bodyPr wrap="square">
            <a:spAutoFit/>
          </a:bodyPr>
          <a:lstStyle/>
          <a:p>
            <a:r>
              <a:rPr lang="en-US" sz="3200" b="1" dirty="0">
                <a:solidFill>
                  <a:srgbClr val="323E48"/>
                </a:solidFill>
                <a:latin typeface="Inter"/>
              </a:rPr>
              <a:t>What To Do if You Think You Are a </a:t>
            </a:r>
            <a:r>
              <a:rPr lang="en-US" sz="3200" b="1" dirty="0" smtClean="0">
                <a:solidFill>
                  <a:srgbClr val="323E48"/>
                </a:solidFill>
                <a:latin typeface="Inter"/>
              </a:rPr>
              <a:t>Victim</a:t>
            </a:r>
          </a:p>
          <a:p>
            <a:endParaRPr lang="en-US" sz="3200" b="1" dirty="0">
              <a:solidFill>
                <a:srgbClr val="323E48"/>
              </a:solidFill>
              <a:latin typeface="Inter"/>
            </a:endParaRPr>
          </a:p>
          <a:p>
            <a:r>
              <a:rPr lang="en-US" sz="3200" dirty="0">
                <a:solidFill>
                  <a:srgbClr val="000000"/>
                </a:solidFill>
                <a:latin typeface="Inter"/>
              </a:rPr>
              <a:t>If you think you have been targeted, you should immediately cancel your credit and debit cards. Also, reach out to the credit bureaus Experian, Equifax, and TransUnion. If you report the situation to one, it is required by law to pass the information on to the others. This way, your credit score can be protected if unauthorized transactions are performed in your name.</a:t>
            </a:r>
          </a:p>
          <a:p>
            <a:r>
              <a:rPr lang="en-US" sz="3200" dirty="0">
                <a:solidFill>
                  <a:srgbClr val="000000"/>
                </a:solidFill>
                <a:latin typeface="Inter"/>
              </a:rPr>
              <a:t>You should then alert the authorities. You can use </a:t>
            </a:r>
            <a:r>
              <a:rPr lang="en-US" sz="3200" b="1" dirty="0">
                <a:solidFill>
                  <a:srgbClr val="2B74A4"/>
                </a:solidFill>
                <a:latin typeface="Inter"/>
                <a:hlinkClick r:id="rId2"/>
              </a:rPr>
              <a:t>the website of the Federal Trade Commission (FTC)</a:t>
            </a:r>
            <a:r>
              <a:rPr lang="en-US" sz="3200" dirty="0">
                <a:solidFill>
                  <a:srgbClr val="000000"/>
                </a:solidFill>
                <a:latin typeface="Inter"/>
              </a:rPr>
              <a:t> to figure out how to proceed.</a:t>
            </a:r>
            <a:endParaRPr lang="en-US" sz="3200" b="0" i="0" dirty="0">
              <a:solidFill>
                <a:srgbClr val="000000"/>
              </a:solidFill>
              <a:effectLst/>
              <a:latin typeface="Inter"/>
            </a:endParaRPr>
          </a:p>
        </p:txBody>
      </p:sp>
    </p:spTree>
    <p:extLst>
      <p:ext uri="{BB962C8B-B14F-4D97-AF65-F5344CB8AC3E}">
        <p14:creationId xmlns:p14="http://schemas.microsoft.com/office/powerpoint/2010/main" val="312841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68" y="1154624"/>
            <a:ext cx="11804516" cy="5622423"/>
          </a:xfrm>
        </p:spPr>
        <p:txBody>
          <a:bodyPr>
            <a:normAutofit fontScale="90000"/>
          </a:bodyPr>
          <a:lstStyle/>
          <a:p>
            <a:r>
              <a:rPr lang="en-US" b="1" dirty="0" smtClean="0">
                <a:latin typeface="Arial" panose="020B0604020202020204" pitchFamily="34" charset="0"/>
                <a:cs typeface="Arial" panose="020B0604020202020204" pitchFamily="34" charset="0"/>
              </a:rPr>
              <a:t>Steps </a:t>
            </a:r>
            <a:r>
              <a:rPr lang="en-US" b="1" dirty="0" smtClean="0">
                <a:latin typeface="Arial" panose="020B0604020202020204" pitchFamily="34" charset="0"/>
                <a:cs typeface="Arial" panose="020B0604020202020204" pitchFamily="34" charset="0"/>
              </a:rPr>
              <a:t>to Repair Identity Theft</a:t>
            </a:r>
            <a:br>
              <a:rPr lang="en-US" b="1"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1. Contact the three main credit agencies and request fraud alerts and credit freezes.  This will make it more difficult for identity thieves to open new credit in your name.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Dispute fraudulent accounts with the three main credit bureaus.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Dispute fraudulent charges directly with the affected creditors.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 For lost or stolen credit and debit cards, federal law limits your liability if your credit or debit card is lost or stolen, but you have a limited amount of time to report the loss or theft.</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57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89" y="23700"/>
            <a:ext cx="10218654" cy="6818986"/>
          </a:xfrm>
          <a:prstGeom prst="rect">
            <a:avLst/>
          </a:prstGeom>
        </p:spPr>
      </p:pic>
    </p:spTree>
    <p:extLst>
      <p:ext uri="{BB962C8B-B14F-4D97-AF65-F5344CB8AC3E}">
        <p14:creationId xmlns:p14="http://schemas.microsoft.com/office/powerpoint/2010/main" val="199031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554" y="414779"/>
            <a:ext cx="10190376" cy="3826497"/>
          </a:xfrm>
        </p:spPr>
        <p:txBody>
          <a:bodyPr>
            <a:normAutofit/>
          </a:bodyPr>
          <a:lstStyle/>
          <a:p>
            <a:pPr algn="ctr"/>
            <a:r>
              <a:rPr lang="en-US" dirty="0" smtClean="0"/>
              <a:t>If you’re a victim:</a:t>
            </a:r>
            <a:br>
              <a:rPr lang="en-US" dirty="0" smtClean="0"/>
            </a:br>
            <a:r>
              <a:rPr lang="en-US" dirty="0"/>
              <a:t/>
            </a:r>
            <a:br>
              <a:rPr lang="en-US" dirty="0"/>
            </a:br>
            <a:r>
              <a:rPr lang="en-US" sz="3800" dirty="0" smtClean="0"/>
              <a:t>Contact Federal Trade Commission</a:t>
            </a:r>
            <a:r>
              <a:rPr lang="en-US" dirty="0" smtClean="0"/>
              <a:t/>
            </a:r>
            <a:br>
              <a:rPr lang="en-US" dirty="0" smtClean="0"/>
            </a:br>
            <a:r>
              <a:rPr lang="en-US" dirty="0"/>
              <a:t/>
            </a:r>
            <a:br>
              <a:rPr lang="en-US" dirty="0"/>
            </a:br>
            <a:r>
              <a:rPr lang="en-US" dirty="0" smtClean="0"/>
              <a:t>IdentityTheft.gov</a:t>
            </a:r>
            <a:endParaRPr lang="en-US" dirty="0"/>
          </a:p>
        </p:txBody>
      </p:sp>
    </p:spTree>
    <p:extLst>
      <p:ext uri="{BB962C8B-B14F-4D97-AF65-F5344CB8AC3E}">
        <p14:creationId xmlns:p14="http://schemas.microsoft.com/office/powerpoint/2010/main" val="16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79" y="-1"/>
            <a:ext cx="4301713" cy="685800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038" y="235670"/>
            <a:ext cx="6073821" cy="6037868"/>
          </a:xfrm>
          <a:prstGeom prst="rect">
            <a:avLst/>
          </a:prstGeom>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35" y="0"/>
            <a:ext cx="10058402" cy="382414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3300" b="1" dirty="0" smtClean="0">
                <a:latin typeface="Arial Black" panose="020B0A04020102020204" pitchFamily="34" charset="0"/>
              </a:rPr>
              <a:t>What can a thief do with your information?</a:t>
            </a:r>
            <a:br>
              <a:rPr lang="en-US" sz="3300" b="1" dirty="0" smtClean="0">
                <a:latin typeface="Arial Black" panose="020B0A04020102020204" pitchFamily="34" charset="0"/>
              </a:rPr>
            </a:br>
            <a:r>
              <a:rPr lang="en-US" sz="3300" b="1" dirty="0" smtClean="0">
                <a:latin typeface="Arial Black" panose="020B0A04020102020204" pitchFamily="34" charset="0"/>
              </a:rPr>
              <a:t>* Empty your bank account</a:t>
            </a:r>
            <a:r>
              <a:rPr lang="en-US" sz="3300" b="1" dirty="0">
                <a:latin typeface="Arial Black" panose="020B0A04020102020204" pitchFamily="34" charset="0"/>
              </a:rPr>
              <a:t/>
            </a:r>
            <a:br>
              <a:rPr lang="en-US" sz="3300" b="1" dirty="0">
                <a:latin typeface="Arial Black" panose="020B0A04020102020204" pitchFamily="34" charset="0"/>
              </a:rPr>
            </a:br>
            <a:r>
              <a:rPr lang="en-US" sz="3300" b="1" dirty="0" smtClean="0">
                <a:latin typeface="Arial Black" panose="020B0A04020102020204" pitchFamily="34" charset="0"/>
              </a:rPr>
              <a:t>* Buy things with your credit cards</a:t>
            </a:r>
            <a:br>
              <a:rPr lang="en-US" sz="3300" b="1" dirty="0" smtClean="0">
                <a:latin typeface="Arial Black" panose="020B0A04020102020204" pitchFamily="34" charset="0"/>
              </a:rPr>
            </a:br>
            <a:r>
              <a:rPr lang="en-US" sz="3300" b="1" dirty="0" smtClean="0">
                <a:latin typeface="Arial Black" panose="020B0A04020102020204" pitchFamily="34" charset="0"/>
              </a:rPr>
              <a:t>* Get new credit cards</a:t>
            </a:r>
            <a:br>
              <a:rPr lang="en-US" sz="3300" b="1" dirty="0" smtClean="0">
                <a:latin typeface="Arial Black" panose="020B0A04020102020204" pitchFamily="34" charset="0"/>
              </a:rPr>
            </a:br>
            <a:r>
              <a:rPr lang="en-US" sz="3300" b="1" dirty="0" smtClean="0">
                <a:latin typeface="Arial Black" panose="020B0A04020102020204" pitchFamily="34" charset="0"/>
              </a:rPr>
              <a:t>* Open cell phone, electricity or gas account</a:t>
            </a:r>
            <a:br>
              <a:rPr lang="en-US" sz="3300" b="1" dirty="0" smtClean="0">
                <a:latin typeface="Arial Black" panose="020B0A04020102020204" pitchFamily="34" charset="0"/>
              </a:rPr>
            </a:br>
            <a:r>
              <a:rPr lang="en-US" sz="3300" b="1" dirty="0" smtClean="0">
                <a:latin typeface="Arial Black" panose="020B0A04020102020204" pitchFamily="34" charset="0"/>
              </a:rPr>
              <a:t>* Steal your tax refund</a:t>
            </a:r>
            <a:br>
              <a:rPr lang="en-US" sz="3300" b="1" dirty="0" smtClean="0">
                <a:latin typeface="Arial Black" panose="020B0A04020102020204" pitchFamily="34" charset="0"/>
              </a:rPr>
            </a:br>
            <a:r>
              <a:rPr lang="en-US" sz="3300" b="1" dirty="0" smtClean="0">
                <a:latin typeface="Arial Black" panose="020B0A04020102020204" pitchFamily="34" charset="0"/>
              </a:rPr>
              <a:t>* Get medical care</a:t>
            </a:r>
            <a:br>
              <a:rPr lang="en-US" sz="3300" b="1" dirty="0" smtClean="0">
                <a:latin typeface="Arial Black" panose="020B0A04020102020204" pitchFamily="34" charset="0"/>
              </a:rPr>
            </a:br>
            <a:r>
              <a:rPr lang="en-US" sz="3300" b="1" dirty="0" smtClean="0">
                <a:latin typeface="Arial Black" panose="020B0A04020102020204" pitchFamily="34" charset="0"/>
              </a:rPr>
              <a:t>* Pretend to be you if they are arrested</a:t>
            </a:r>
            <a:endParaRPr lang="en-US" sz="3300" b="1" dirty="0">
              <a:latin typeface="Arial Black" panose="020B0A040201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357" y="3950748"/>
            <a:ext cx="4117401" cy="2171962"/>
          </a:xfrm>
          <a:prstGeom prst="rect">
            <a:avLst/>
          </a:prstGeo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214" y="248239"/>
            <a:ext cx="7409453" cy="1219200"/>
          </a:xfrm>
        </p:spPr>
        <p:txBody>
          <a:bodyPr/>
          <a:lstStyle/>
          <a:p>
            <a:pPr algn="ctr"/>
            <a:r>
              <a:rPr lang="en-US" b="1" dirty="0" smtClean="0">
                <a:latin typeface="Arial Black" panose="020B0A04020102020204" pitchFamily="34" charset="0"/>
              </a:rPr>
              <a:t>Common Types of Scams</a:t>
            </a:r>
            <a:endParaRPr lang="en-US" b="1" dirty="0">
              <a:latin typeface="Arial Black" panose="020B0A04020102020204" pitchFamily="34" charset="0"/>
            </a:endParaRP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4099558798"/>
              </p:ext>
            </p:extLst>
          </p:nvPr>
        </p:nvGraphicFramePr>
        <p:xfrm>
          <a:off x="414780" y="1806771"/>
          <a:ext cx="10869089" cy="3830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62" y="0"/>
            <a:ext cx="9980174" cy="6805355"/>
          </a:xfrm>
          <a:prstGeom prst="rect">
            <a:avLst/>
          </a:prstGeom>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4506" y="0"/>
            <a:ext cx="10058402" cy="1219200"/>
          </a:xfrm>
        </p:spPr>
        <p:txBody>
          <a:bodyPr>
            <a:normAutofit/>
          </a:bodyPr>
          <a:lstStyle/>
          <a:p>
            <a:r>
              <a:rPr lang="en-US" sz="4800" dirty="0" smtClean="0">
                <a:latin typeface="Arial Black" panose="020B0A04020102020204" pitchFamily="34" charset="0"/>
              </a:rPr>
              <a:t>Protect Private Information</a:t>
            </a:r>
            <a:endParaRPr sz="4800" dirty="0">
              <a:latin typeface="Arial Black" panose="020B0A04020102020204" pitchFamily="34" charset="0"/>
            </a:endParaRPr>
          </a:p>
        </p:txBody>
      </p:sp>
      <p:sp>
        <p:nvSpPr>
          <p:cNvPr id="14" name="Content Placeholder 13"/>
          <p:cNvSpPr>
            <a:spLocks noGrp="1"/>
          </p:cNvSpPr>
          <p:nvPr>
            <p:ph idx="1"/>
          </p:nvPr>
        </p:nvSpPr>
        <p:spPr>
          <a:xfrm>
            <a:off x="348792" y="1338606"/>
            <a:ext cx="9931114" cy="5033913"/>
          </a:xfrm>
        </p:spPr>
        <p:txBody>
          <a:bodyPr>
            <a:noAutofit/>
          </a:bodyPr>
          <a:lstStyle/>
          <a:p>
            <a:r>
              <a:rPr lang="en-US" sz="2200" b="1" dirty="0" smtClean="0">
                <a:latin typeface="Arial Black" panose="020B0A04020102020204" pitchFamily="34" charset="0"/>
              </a:rPr>
              <a:t>Protect your computer</a:t>
            </a:r>
          </a:p>
          <a:p>
            <a:endParaRPr sz="2200" b="1" dirty="0">
              <a:latin typeface="Arial Black" panose="020B0A04020102020204" pitchFamily="34" charset="0"/>
            </a:endParaRPr>
          </a:p>
          <a:p>
            <a:r>
              <a:rPr lang="en-US" sz="2200" b="1" dirty="0" smtClean="0">
                <a:latin typeface="Arial Black" panose="020B0A04020102020204" pitchFamily="34" charset="0"/>
              </a:rPr>
              <a:t>Use strong passwords on computer or tablet</a:t>
            </a:r>
          </a:p>
          <a:p>
            <a:endParaRPr sz="2200" b="1" dirty="0">
              <a:latin typeface="Arial Black" panose="020B0A04020102020204" pitchFamily="34" charset="0"/>
            </a:endParaRPr>
          </a:p>
          <a:p>
            <a:r>
              <a:rPr lang="en-US" sz="2200" b="1" dirty="0" smtClean="0">
                <a:latin typeface="Arial Black" panose="020B0A04020102020204" pitchFamily="34" charset="0"/>
              </a:rPr>
              <a:t>Use secure wireless networks</a:t>
            </a:r>
          </a:p>
          <a:p>
            <a:endParaRPr lang="en-US" sz="2200" b="1" dirty="0" smtClean="0">
              <a:latin typeface="Arial Black" panose="020B0A04020102020204" pitchFamily="34" charset="0"/>
            </a:endParaRPr>
          </a:p>
          <a:p>
            <a:r>
              <a:rPr lang="en-US" sz="2200" b="1" dirty="0" smtClean="0">
                <a:latin typeface="Arial Black" panose="020B0A04020102020204" pitchFamily="34" charset="0"/>
              </a:rPr>
              <a:t>Review bank accounts and statements</a:t>
            </a:r>
          </a:p>
          <a:p>
            <a:endParaRPr lang="en-US" sz="2200" b="1" dirty="0" smtClean="0">
              <a:latin typeface="Arial Black" panose="020B0A04020102020204" pitchFamily="34" charset="0"/>
            </a:endParaRPr>
          </a:p>
          <a:p>
            <a:r>
              <a:rPr lang="en-US" sz="2200" b="1" dirty="0" smtClean="0">
                <a:latin typeface="Arial Black" panose="020B0A04020102020204" pitchFamily="34" charset="0"/>
              </a:rPr>
              <a:t>Review your credit reports periodically</a:t>
            </a:r>
            <a:endParaRPr sz="2200" b="1" dirty="0">
              <a:latin typeface="Arial Black" panose="020B0A040201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477" y="1219201"/>
            <a:ext cx="3629319" cy="3629319"/>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Template>
  <TotalTime>534</TotalTime>
  <Words>3324</Words>
  <Application>Microsoft Office PowerPoint</Application>
  <PresentationFormat>Widescreen</PresentationFormat>
  <Paragraphs>126</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Arial Black</vt:lpstr>
      <vt:lpstr>Inter</vt:lpstr>
      <vt:lpstr>Segoe Print</vt:lpstr>
      <vt:lpstr>Wingdings</vt:lpstr>
      <vt:lpstr>Nature Illustration 16x9</vt:lpstr>
      <vt:lpstr>Identity Theft</vt:lpstr>
      <vt:lpstr>PowerPoint Presentation</vt:lpstr>
      <vt:lpstr>What is Identity Fraud?  Identity fraud and identity theft are similar, and the terms can be used interchangeably.   However, identity fraud is different in that it specifically refers to using the stolen information, while identity theft may only involve stealing your personal information.</vt:lpstr>
      <vt:lpstr>What kind of personal  information do they steal?  It can be your: * Name and address * Credit card or bank account numbers * Social security number * Medical insurance account numbers * Driver’s license * Mortgage </vt:lpstr>
      <vt:lpstr>PowerPoint Presentation</vt:lpstr>
      <vt:lpstr>    What can a thief do with your information? * Empty your bank account * Buy things with your credit cards * Get new credit cards * Open cell phone, electricity or gas account * Steal your tax refund * Get medical care * Pretend to be you if they are arrested</vt:lpstr>
      <vt:lpstr>Common Types of Scams</vt:lpstr>
      <vt:lpstr>PowerPoint Presentation</vt:lpstr>
      <vt:lpstr>Protect Private Information</vt:lpstr>
      <vt:lpstr>Has anyone had their identity stolen?  How did you know?  What did you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Repair Identity Theft  1. Contact the three main credit agencies and request fraud alerts and credit freezes.  This will make it more difficult for identity thieves to open new credit in your name.  2. Dispute fraudulent accounts with the three main credit bureaus.  3. Dispute fraudulent charges directly with the affected creditors.  4. For lost or stolen credit and debit cards, federal law limits your liability if your credit or debit card is lost or stolen, but you have a limited amount of time to report the loss or theft. </vt:lpstr>
      <vt:lpstr>PowerPoint Presentation</vt:lpstr>
      <vt:lpstr>If you’re a victim:  Contact Federal Trade Commission  IdentityTheft.gov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Theft</dc:title>
  <dc:creator>Sherri Falkenberg</dc:creator>
  <cp:lastModifiedBy>Sherri Falkenberg</cp:lastModifiedBy>
  <cp:revision>79</cp:revision>
  <dcterms:created xsi:type="dcterms:W3CDTF">2022-12-09T20:50:22Z</dcterms:created>
  <dcterms:modified xsi:type="dcterms:W3CDTF">2023-03-06T15:33:38Z</dcterms:modified>
</cp:coreProperties>
</file>