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handoutMasterIdLst>
    <p:handoutMasterId r:id="rId48"/>
  </p:handoutMasterIdLst>
  <p:sldIdLst>
    <p:sldId id="2596" r:id="rId5"/>
    <p:sldId id="2540" r:id="rId6"/>
    <p:sldId id="283" r:id="rId7"/>
    <p:sldId id="284" r:id="rId8"/>
    <p:sldId id="285" r:id="rId9"/>
    <p:sldId id="286" r:id="rId10"/>
    <p:sldId id="287" r:id="rId11"/>
    <p:sldId id="2598" r:id="rId12"/>
    <p:sldId id="2565" r:id="rId13"/>
    <p:sldId id="2602" r:id="rId14"/>
    <p:sldId id="2609" r:id="rId15"/>
    <p:sldId id="2567" r:id="rId16"/>
    <p:sldId id="2560" r:id="rId17"/>
    <p:sldId id="2584" r:id="rId18"/>
    <p:sldId id="2610" r:id="rId19"/>
    <p:sldId id="2620" r:id="rId20"/>
    <p:sldId id="2612" r:id="rId21"/>
    <p:sldId id="2619" r:id="rId22"/>
    <p:sldId id="2618" r:id="rId23"/>
    <p:sldId id="2604" r:id="rId24"/>
    <p:sldId id="2648" r:id="rId25"/>
    <p:sldId id="2649" r:id="rId26"/>
    <p:sldId id="2651" r:id="rId27"/>
    <p:sldId id="2650" r:id="rId28"/>
    <p:sldId id="2652" r:id="rId29"/>
    <p:sldId id="2622" r:id="rId30"/>
    <p:sldId id="2623" r:id="rId31"/>
    <p:sldId id="2624" r:id="rId32"/>
    <p:sldId id="2625" r:id="rId33"/>
    <p:sldId id="2626" r:id="rId34"/>
    <p:sldId id="2647" r:id="rId35"/>
    <p:sldId id="2600" r:id="rId36"/>
    <p:sldId id="2601" r:id="rId37"/>
    <p:sldId id="2607" r:id="rId38"/>
    <p:sldId id="2555" r:id="rId39"/>
    <p:sldId id="2571" r:id="rId40"/>
    <p:sldId id="2616" r:id="rId41"/>
    <p:sldId id="2644" r:id="rId42"/>
    <p:sldId id="2645" r:id="rId43"/>
    <p:sldId id="2605" r:id="rId44"/>
    <p:sldId id="2608" r:id="rId45"/>
    <p:sldId id="2606"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1F26"/>
    <a:srgbClr val="5DAAB0"/>
    <a:srgbClr val="3B7579"/>
    <a:srgbClr val="AAD3D6"/>
    <a:srgbClr val="418287"/>
    <a:srgbClr val="DFE3E9"/>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5238" autoAdjust="0"/>
  </p:normalViewPr>
  <p:slideViewPr>
    <p:cSldViewPr snapToGrid="0" snapToObjects="1" showGuides="1">
      <p:cViewPr varScale="1">
        <p:scale>
          <a:sx n="67" d="100"/>
          <a:sy n="67" d="100"/>
        </p:scale>
        <p:origin x="78" y="1026"/>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image" Target="../media/image11.svg"/><Relationship Id="rId9" Type="http://schemas.openxmlformats.org/officeDocument/2006/relationships/image" Target="../media/image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image" Target="../media/image11.svg"/><Relationship Id="rId9"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C27B63-ECCF-4F20-A698-740026BE52E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4D3B19B-52C4-4E53-9FA5-84E25472DD45}">
      <dgm:prSet/>
      <dgm:spPr/>
      <dgm:t>
        <a:bodyPr/>
        <a:lstStyle/>
        <a:p>
          <a:r>
            <a:rPr lang="en-US" b="0" i="0"/>
            <a:t>1. The U.S. government levels:  </a:t>
          </a:r>
          <a:endParaRPr lang="en-US"/>
        </a:p>
      </dgm:t>
    </dgm:pt>
    <dgm:pt modelId="{B1FCDCBF-B08F-4678-95B3-452263C3828A}" type="parTrans" cxnId="{391ABD9C-BD28-43D8-BF65-ACB0F6C27965}">
      <dgm:prSet/>
      <dgm:spPr/>
      <dgm:t>
        <a:bodyPr/>
        <a:lstStyle/>
        <a:p>
          <a:endParaRPr lang="en-US"/>
        </a:p>
      </dgm:t>
    </dgm:pt>
    <dgm:pt modelId="{95EC62C4-08DA-4DAE-8DC4-59BAC1DF43BE}" type="sibTrans" cxnId="{391ABD9C-BD28-43D8-BF65-ACB0F6C27965}">
      <dgm:prSet/>
      <dgm:spPr/>
      <dgm:t>
        <a:bodyPr/>
        <a:lstStyle/>
        <a:p>
          <a:endParaRPr lang="en-US"/>
        </a:p>
      </dgm:t>
    </dgm:pt>
    <dgm:pt modelId="{09534CBB-3971-495C-83EE-523E0AA2FE8C}">
      <dgm:prSet/>
      <dgm:spPr/>
      <dgm:t>
        <a:bodyPr/>
        <a:lstStyle/>
        <a:p>
          <a:r>
            <a:rPr lang="en-US" b="0" i="0"/>
            <a:t>Federal  -  State  - Local</a:t>
          </a:r>
          <a:endParaRPr lang="en-US"/>
        </a:p>
      </dgm:t>
    </dgm:pt>
    <dgm:pt modelId="{B664D58A-3022-4BF7-8BDF-E1E04EB6EF62}" type="parTrans" cxnId="{063F78D8-3A9B-499F-95A3-5A378122479D}">
      <dgm:prSet/>
      <dgm:spPr/>
      <dgm:t>
        <a:bodyPr/>
        <a:lstStyle/>
        <a:p>
          <a:endParaRPr lang="en-US"/>
        </a:p>
      </dgm:t>
    </dgm:pt>
    <dgm:pt modelId="{2160BDEE-C4D7-48D1-B234-DF93AB3806FD}" type="sibTrans" cxnId="{063F78D8-3A9B-499F-95A3-5A378122479D}">
      <dgm:prSet/>
      <dgm:spPr/>
      <dgm:t>
        <a:bodyPr/>
        <a:lstStyle/>
        <a:p>
          <a:endParaRPr lang="en-US"/>
        </a:p>
      </dgm:t>
    </dgm:pt>
    <dgm:pt modelId="{46F24C4D-294D-4C58-8679-4AC1679695A9}">
      <dgm:prSet/>
      <dgm:spPr/>
      <dgm:t>
        <a:bodyPr/>
        <a:lstStyle/>
        <a:p>
          <a:r>
            <a:rPr lang="en-US" b="0" i="0"/>
            <a:t>2. County government:  The big regional boss</a:t>
          </a:r>
          <a:endParaRPr lang="en-US"/>
        </a:p>
      </dgm:t>
    </dgm:pt>
    <dgm:pt modelId="{5E22E3FE-BA3D-423F-9264-4EE7A0DFE8F7}" type="parTrans" cxnId="{352F016F-6FED-40A8-829B-B8C2A9D8ADEA}">
      <dgm:prSet/>
      <dgm:spPr/>
      <dgm:t>
        <a:bodyPr/>
        <a:lstStyle/>
        <a:p>
          <a:endParaRPr lang="en-US"/>
        </a:p>
      </dgm:t>
    </dgm:pt>
    <dgm:pt modelId="{4D37B883-F628-47BB-AB84-1681FD345A09}" type="sibTrans" cxnId="{352F016F-6FED-40A8-829B-B8C2A9D8ADEA}">
      <dgm:prSet/>
      <dgm:spPr/>
      <dgm:t>
        <a:bodyPr/>
        <a:lstStyle/>
        <a:p>
          <a:endParaRPr lang="en-US"/>
        </a:p>
      </dgm:t>
    </dgm:pt>
    <dgm:pt modelId="{F3B45A20-AD19-4AF3-9BCE-1C759A82C91F}">
      <dgm:prSet/>
      <dgm:spPr/>
      <dgm:t>
        <a:bodyPr/>
        <a:lstStyle/>
        <a:p>
          <a:r>
            <a:rPr lang="en-US" b="0" i="0"/>
            <a:t>3. Cities &amp; Municipalities:  Your town or city hall</a:t>
          </a:r>
          <a:endParaRPr lang="en-US"/>
        </a:p>
      </dgm:t>
    </dgm:pt>
    <dgm:pt modelId="{29F01366-AD9E-49B9-BFD1-9FE6C3B68201}" type="parTrans" cxnId="{6F71467A-7F7F-439B-8C8D-ADEB3E5F8E5A}">
      <dgm:prSet/>
      <dgm:spPr/>
      <dgm:t>
        <a:bodyPr/>
        <a:lstStyle/>
        <a:p>
          <a:endParaRPr lang="en-US"/>
        </a:p>
      </dgm:t>
    </dgm:pt>
    <dgm:pt modelId="{279A138B-8E8C-45C4-93BC-4D93E0EF4B59}" type="sibTrans" cxnId="{6F71467A-7F7F-439B-8C8D-ADEB3E5F8E5A}">
      <dgm:prSet/>
      <dgm:spPr/>
      <dgm:t>
        <a:bodyPr/>
        <a:lstStyle/>
        <a:p>
          <a:endParaRPr lang="en-US"/>
        </a:p>
      </dgm:t>
    </dgm:pt>
    <dgm:pt modelId="{78784D6C-9FF9-4E33-8222-A1B2FBCDCA6E}">
      <dgm:prSet/>
      <dgm:spPr/>
      <dgm:t>
        <a:bodyPr/>
        <a:lstStyle/>
        <a:p>
          <a:r>
            <a:rPr lang="en-US" b="0" i="0"/>
            <a:t>4. Why This Matters to You + Fun Facts</a:t>
          </a:r>
          <a:endParaRPr lang="en-US"/>
        </a:p>
      </dgm:t>
    </dgm:pt>
    <dgm:pt modelId="{0794EA4E-9C9B-4542-9C37-BEBD010E4ED1}" type="parTrans" cxnId="{E5C0FE51-8F58-4D19-BAE6-2843A9330B99}">
      <dgm:prSet/>
      <dgm:spPr/>
      <dgm:t>
        <a:bodyPr/>
        <a:lstStyle/>
        <a:p>
          <a:endParaRPr lang="en-US"/>
        </a:p>
      </dgm:t>
    </dgm:pt>
    <dgm:pt modelId="{683AF3FD-FE7C-4EA5-A3B8-77178C54A6DB}" type="sibTrans" cxnId="{E5C0FE51-8F58-4D19-BAE6-2843A9330B99}">
      <dgm:prSet/>
      <dgm:spPr/>
      <dgm:t>
        <a:bodyPr/>
        <a:lstStyle/>
        <a:p>
          <a:endParaRPr lang="en-US"/>
        </a:p>
      </dgm:t>
    </dgm:pt>
    <dgm:pt modelId="{DCD9FF78-7783-46BD-8754-CD51E0A1015D}" type="pres">
      <dgm:prSet presAssocID="{56C27B63-ECCF-4F20-A698-740026BE52E1}" presName="root" presStyleCnt="0">
        <dgm:presLayoutVars>
          <dgm:dir/>
          <dgm:resizeHandles val="exact"/>
        </dgm:presLayoutVars>
      </dgm:prSet>
      <dgm:spPr/>
    </dgm:pt>
    <dgm:pt modelId="{B4E8AC02-077E-4B39-8EDA-F3CC62011C11}" type="pres">
      <dgm:prSet presAssocID="{D4D3B19B-52C4-4E53-9FA5-84E25472DD45}" presName="compNode" presStyleCnt="0"/>
      <dgm:spPr/>
    </dgm:pt>
    <dgm:pt modelId="{B1BA3FEC-E463-4401-97DB-1AB48BF9CBD1}" type="pres">
      <dgm:prSet presAssocID="{D4D3B19B-52C4-4E53-9FA5-84E25472DD45}" presName="bgRect" presStyleLbl="bgShp" presStyleIdx="0" presStyleCnt="4"/>
      <dgm:spPr/>
    </dgm:pt>
    <dgm:pt modelId="{CBBB27F5-56CE-4361-B381-825721F6EB43}" type="pres">
      <dgm:prSet presAssocID="{D4D3B19B-52C4-4E53-9FA5-84E25472DD4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26C7C9A6-EAAB-46B3-93EC-D8D9D3C7B12B}" type="pres">
      <dgm:prSet presAssocID="{D4D3B19B-52C4-4E53-9FA5-84E25472DD45}" presName="spaceRect" presStyleCnt="0"/>
      <dgm:spPr/>
    </dgm:pt>
    <dgm:pt modelId="{C56F1383-14D2-4775-9C95-E95C5D50AA30}" type="pres">
      <dgm:prSet presAssocID="{D4D3B19B-52C4-4E53-9FA5-84E25472DD45}" presName="parTx" presStyleLbl="revTx" presStyleIdx="0" presStyleCnt="5">
        <dgm:presLayoutVars>
          <dgm:chMax val="0"/>
          <dgm:chPref val="0"/>
        </dgm:presLayoutVars>
      </dgm:prSet>
      <dgm:spPr/>
    </dgm:pt>
    <dgm:pt modelId="{5B2DD861-E9EA-4E2C-9C52-7CB8411317E7}" type="pres">
      <dgm:prSet presAssocID="{D4D3B19B-52C4-4E53-9FA5-84E25472DD45}" presName="desTx" presStyleLbl="revTx" presStyleIdx="1" presStyleCnt="5">
        <dgm:presLayoutVars/>
      </dgm:prSet>
      <dgm:spPr/>
    </dgm:pt>
    <dgm:pt modelId="{9D56D3BE-D3F5-4722-B812-0316C9634B0E}" type="pres">
      <dgm:prSet presAssocID="{95EC62C4-08DA-4DAE-8DC4-59BAC1DF43BE}" presName="sibTrans" presStyleCnt="0"/>
      <dgm:spPr/>
    </dgm:pt>
    <dgm:pt modelId="{DFB2CCE6-0B96-487F-92E8-C468D02BD005}" type="pres">
      <dgm:prSet presAssocID="{46F24C4D-294D-4C58-8679-4AC1679695A9}" presName="compNode" presStyleCnt="0"/>
      <dgm:spPr/>
    </dgm:pt>
    <dgm:pt modelId="{FA621BE3-436B-48B4-A923-67014E88ECF1}" type="pres">
      <dgm:prSet presAssocID="{46F24C4D-294D-4C58-8679-4AC1679695A9}" presName="bgRect" presStyleLbl="bgShp" presStyleIdx="1" presStyleCnt="4"/>
      <dgm:spPr/>
    </dgm:pt>
    <dgm:pt modelId="{19BAA5D5-A36D-4DBB-B088-D8176C0741DA}" type="pres">
      <dgm:prSet presAssocID="{46F24C4D-294D-4C58-8679-4AC1679695A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cturer"/>
        </a:ext>
      </dgm:extLst>
    </dgm:pt>
    <dgm:pt modelId="{441E5AD4-B3C0-43AE-8977-0374E807C396}" type="pres">
      <dgm:prSet presAssocID="{46F24C4D-294D-4C58-8679-4AC1679695A9}" presName="spaceRect" presStyleCnt="0"/>
      <dgm:spPr/>
    </dgm:pt>
    <dgm:pt modelId="{6146DEC8-A95B-4667-BE08-67F879FED7F7}" type="pres">
      <dgm:prSet presAssocID="{46F24C4D-294D-4C58-8679-4AC1679695A9}" presName="parTx" presStyleLbl="revTx" presStyleIdx="2" presStyleCnt="5">
        <dgm:presLayoutVars>
          <dgm:chMax val="0"/>
          <dgm:chPref val="0"/>
        </dgm:presLayoutVars>
      </dgm:prSet>
      <dgm:spPr/>
    </dgm:pt>
    <dgm:pt modelId="{5D6D500C-612C-434D-A5FF-B5F2C50938C7}" type="pres">
      <dgm:prSet presAssocID="{4D37B883-F628-47BB-AB84-1681FD345A09}" presName="sibTrans" presStyleCnt="0"/>
      <dgm:spPr/>
    </dgm:pt>
    <dgm:pt modelId="{72581223-45C2-46C9-BD63-2CBD4EFCDE56}" type="pres">
      <dgm:prSet presAssocID="{F3B45A20-AD19-4AF3-9BCE-1C759A82C91F}" presName="compNode" presStyleCnt="0"/>
      <dgm:spPr/>
    </dgm:pt>
    <dgm:pt modelId="{CEF0449D-2F92-4D21-9CE6-7FDFDF36666B}" type="pres">
      <dgm:prSet presAssocID="{F3B45A20-AD19-4AF3-9BCE-1C759A82C91F}" presName="bgRect" presStyleLbl="bgShp" presStyleIdx="2" presStyleCnt="4"/>
      <dgm:spPr/>
    </dgm:pt>
    <dgm:pt modelId="{E718942D-6132-4EE2-83BF-C548D7708F8A}" type="pres">
      <dgm:prSet presAssocID="{F3B45A20-AD19-4AF3-9BCE-1C759A82C91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A6E4EF76-1EBD-4AA7-8173-1E6557C22B14}" type="pres">
      <dgm:prSet presAssocID="{F3B45A20-AD19-4AF3-9BCE-1C759A82C91F}" presName="spaceRect" presStyleCnt="0"/>
      <dgm:spPr/>
    </dgm:pt>
    <dgm:pt modelId="{26E8C558-2CF0-4DF4-BE42-47B8B496410D}" type="pres">
      <dgm:prSet presAssocID="{F3B45A20-AD19-4AF3-9BCE-1C759A82C91F}" presName="parTx" presStyleLbl="revTx" presStyleIdx="3" presStyleCnt="5">
        <dgm:presLayoutVars>
          <dgm:chMax val="0"/>
          <dgm:chPref val="0"/>
        </dgm:presLayoutVars>
      </dgm:prSet>
      <dgm:spPr/>
    </dgm:pt>
    <dgm:pt modelId="{E856A7D4-5CD2-46FC-BAAC-3FA9764A7671}" type="pres">
      <dgm:prSet presAssocID="{279A138B-8E8C-45C4-93BC-4D93E0EF4B59}" presName="sibTrans" presStyleCnt="0"/>
      <dgm:spPr/>
    </dgm:pt>
    <dgm:pt modelId="{6B467325-AD1A-4A09-84B7-3EB8136F7E71}" type="pres">
      <dgm:prSet presAssocID="{78784D6C-9FF9-4E33-8222-A1B2FBCDCA6E}" presName="compNode" presStyleCnt="0"/>
      <dgm:spPr/>
    </dgm:pt>
    <dgm:pt modelId="{098A94D2-A8CB-470D-91E7-D457FE4459F2}" type="pres">
      <dgm:prSet presAssocID="{78784D6C-9FF9-4E33-8222-A1B2FBCDCA6E}" presName="bgRect" presStyleLbl="bgShp" presStyleIdx="3" presStyleCnt="4"/>
      <dgm:spPr/>
    </dgm:pt>
    <dgm:pt modelId="{C71C61B9-167A-4CB0-A969-543B69412622}" type="pres">
      <dgm:prSet presAssocID="{78784D6C-9FF9-4E33-8222-A1B2FBCDCA6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Joker Hat"/>
        </a:ext>
      </dgm:extLst>
    </dgm:pt>
    <dgm:pt modelId="{63116754-CD2C-41BE-935B-BBFDEA6CA109}" type="pres">
      <dgm:prSet presAssocID="{78784D6C-9FF9-4E33-8222-A1B2FBCDCA6E}" presName="spaceRect" presStyleCnt="0"/>
      <dgm:spPr/>
    </dgm:pt>
    <dgm:pt modelId="{EE66418C-746D-454E-B66E-779797D714C6}" type="pres">
      <dgm:prSet presAssocID="{78784D6C-9FF9-4E33-8222-A1B2FBCDCA6E}" presName="parTx" presStyleLbl="revTx" presStyleIdx="4" presStyleCnt="5">
        <dgm:presLayoutVars>
          <dgm:chMax val="0"/>
          <dgm:chPref val="0"/>
        </dgm:presLayoutVars>
      </dgm:prSet>
      <dgm:spPr/>
    </dgm:pt>
  </dgm:ptLst>
  <dgm:cxnLst>
    <dgm:cxn modelId="{7D16B902-A065-44F9-BD0F-8D7A60FDEB70}" type="presOf" srcId="{46F24C4D-294D-4C58-8679-4AC1679695A9}" destId="{6146DEC8-A95B-4667-BE08-67F879FED7F7}" srcOrd="0" destOrd="0" presId="urn:microsoft.com/office/officeart/2018/2/layout/IconVerticalSolidList"/>
    <dgm:cxn modelId="{352F016F-6FED-40A8-829B-B8C2A9D8ADEA}" srcId="{56C27B63-ECCF-4F20-A698-740026BE52E1}" destId="{46F24C4D-294D-4C58-8679-4AC1679695A9}" srcOrd="1" destOrd="0" parTransId="{5E22E3FE-BA3D-423F-9264-4EE7A0DFE8F7}" sibTransId="{4D37B883-F628-47BB-AB84-1681FD345A09}"/>
    <dgm:cxn modelId="{E5C0FE51-8F58-4D19-BAE6-2843A9330B99}" srcId="{56C27B63-ECCF-4F20-A698-740026BE52E1}" destId="{78784D6C-9FF9-4E33-8222-A1B2FBCDCA6E}" srcOrd="3" destOrd="0" parTransId="{0794EA4E-9C9B-4542-9C37-BEBD010E4ED1}" sibTransId="{683AF3FD-FE7C-4EA5-A3B8-77178C54A6DB}"/>
    <dgm:cxn modelId="{6F71467A-7F7F-439B-8C8D-ADEB3E5F8E5A}" srcId="{56C27B63-ECCF-4F20-A698-740026BE52E1}" destId="{F3B45A20-AD19-4AF3-9BCE-1C759A82C91F}" srcOrd="2" destOrd="0" parTransId="{29F01366-AD9E-49B9-BFD1-9FE6C3B68201}" sibTransId="{279A138B-8E8C-45C4-93BC-4D93E0EF4B59}"/>
    <dgm:cxn modelId="{12963D7C-176A-4B78-9A88-A77D3D7E07FC}" type="presOf" srcId="{56C27B63-ECCF-4F20-A698-740026BE52E1}" destId="{DCD9FF78-7783-46BD-8754-CD51E0A1015D}" srcOrd="0" destOrd="0" presId="urn:microsoft.com/office/officeart/2018/2/layout/IconVerticalSolidList"/>
    <dgm:cxn modelId="{391ABD9C-BD28-43D8-BF65-ACB0F6C27965}" srcId="{56C27B63-ECCF-4F20-A698-740026BE52E1}" destId="{D4D3B19B-52C4-4E53-9FA5-84E25472DD45}" srcOrd="0" destOrd="0" parTransId="{B1FCDCBF-B08F-4678-95B3-452263C3828A}" sibTransId="{95EC62C4-08DA-4DAE-8DC4-59BAC1DF43BE}"/>
    <dgm:cxn modelId="{C8DA729D-4F1A-42EE-8DC9-52FAD12518E8}" type="presOf" srcId="{09534CBB-3971-495C-83EE-523E0AA2FE8C}" destId="{5B2DD861-E9EA-4E2C-9C52-7CB8411317E7}" srcOrd="0" destOrd="0" presId="urn:microsoft.com/office/officeart/2018/2/layout/IconVerticalSolidList"/>
    <dgm:cxn modelId="{4779CAA7-3DBB-461C-9A20-05BE3716BEF8}" type="presOf" srcId="{78784D6C-9FF9-4E33-8222-A1B2FBCDCA6E}" destId="{EE66418C-746D-454E-B66E-779797D714C6}" srcOrd="0" destOrd="0" presId="urn:microsoft.com/office/officeart/2018/2/layout/IconVerticalSolidList"/>
    <dgm:cxn modelId="{369F04C2-3FE4-4ABA-B58F-A4546DD73ABD}" type="presOf" srcId="{D4D3B19B-52C4-4E53-9FA5-84E25472DD45}" destId="{C56F1383-14D2-4775-9C95-E95C5D50AA30}" srcOrd="0" destOrd="0" presId="urn:microsoft.com/office/officeart/2018/2/layout/IconVerticalSolidList"/>
    <dgm:cxn modelId="{063F78D8-3A9B-499F-95A3-5A378122479D}" srcId="{D4D3B19B-52C4-4E53-9FA5-84E25472DD45}" destId="{09534CBB-3971-495C-83EE-523E0AA2FE8C}" srcOrd="0" destOrd="0" parTransId="{B664D58A-3022-4BF7-8BDF-E1E04EB6EF62}" sibTransId="{2160BDEE-C4D7-48D1-B234-DF93AB3806FD}"/>
    <dgm:cxn modelId="{279BD9FE-B408-4124-8CE5-8F2503C19725}" type="presOf" srcId="{F3B45A20-AD19-4AF3-9BCE-1C759A82C91F}" destId="{26E8C558-2CF0-4DF4-BE42-47B8B496410D}" srcOrd="0" destOrd="0" presId="urn:microsoft.com/office/officeart/2018/2/layout/IconVerticalSolidList"/>
    <dgm:cxn modelId="{A9B09FEF-CCFF-46AF-A2E5-987E1E626BE0}" type="presParOf" srcId="{DCD9FF78-7783-46BD-8754-CD51E0A1015D}" destId="{B4E8AC02-077E-4B39-8EDA-F3CC62011C11}" srcOrd="0" destOrd="0" presId="urn:microsoft.com/office/officeart/2018/2/layout/IconVerticalSolidList"/>
    <dgm:cxn modelId="{505844C1-D245-4053-8512-8B3C734B0B8A}" type="presParOf" srcId="{B4E8AC02-077E-4B39-8EDA-F3CC62011C11}" destId="{B1BA3FEC-E463-4401-97DB-1AB48BF9CBD1}" srcOrd="0" destOrd="0" presId="urn:microsoft.com/office/officeart/2018/2/layout/IconVerticalSolidList"/>
    <dgm:cxn modelId="{B044D8C4-7306-4677-9867-F014BB5F661B}" type="presParOf" srcId="{B4E8AC02-077E-4B39-8EDA-F3CC62011C11}" destId="{CBBB27F5-56CE-4361-B381-825721F6EB43}" srcOrd="1" destOrd="0" presId="urn:microsoft.com/office/officeart/2018/2/layout/IconVerticalSolidList"/>
    <dgm:cxn modelId="{0FBD0860-244D-4639-AA7E-9302C039FDC4}" type="presParOf" srcId="{B4E8AC02-077E-4B39-8EDA-F3CC62011C11}" destId="{26C7C9A6-EAAB-46B3-93EC-D8D9D3C7B12B}" srcOrd="2" destOrd="0" presId="urn:microsoft.com/office/officeart/2018/2/layout/IconVerticalSolidList"/>
    <dgm:cxn modelId="{66C5C3D3-8142-43B3-81C2-962DBAF15DE1}" type="presParOf" srcId="{B4E8AC02-077E-4B39-8EDA-F3CC62011C11}" destId="{C56F1383-14D2-4775-9C95-E95C5D50AA30}" srcOrd="3" destOrd="0" presId="urn:microsoft.com/office/officeart/2018/2/layout/IconVerticalSolidList"/>
    <dgm:cxn modelId="{7CF7CFA6-31FC-44DA-A9B4-4428F300DC93}" type="presParOf" srcId="{B4E8AC02-077E-4B39-8EDA-F3CC62011C11}" destId="{5B2DD861-E9EA-4E2C-9C52-7CB8411317E7}" srcOrd="4" destOrd="0" presId="urn:microsoft.com/office/officeart/2018/2/layout/IconVerticalSolidList"/>
    <dgm:cxn modelId="{15F624F5-0FE3-4BDB-80E8-9BA0F973EDDB}" type="presParOf" srcId="{DCD9FF78-7783-46BD-8754-CD51E0A1015D}" destId="{9D56D3BE-D3F5-4722-B812-0316C9634B0E}" srcOrd="1" destOrd="0" presId="urn:microsoft.com/office/officeart/2018/2/layout/IconVerticalSolidList"/>
    <dgm:cxn modelId="{D4ACAB82-3311-43AF-9C6D-578C1714EB24}" type="presParOf" srcId="{DCD9FF78-7783-46BD-8754-CD51E0A1015D}" destId="{DFB2CCE6-0B96-487F-92E8-C468D02BD005}" srcOrd="2" destOrd="0" presId="urn:microsoft.com/office/officeart/2018/2/layout/IconVerticalSolidList"/>
    <dgm:cxn modelId="{CBA187BC-840B-49B5-B087-82BF1145235B}" type="presParOf" srcId="{DFB2CCE6-0B96-487F-92E8-C468D02BD005}" destId="{FA621BE3-436B-48B4-A923-67014E88ECF1}" srcOrd="0" destOrd="0" presId="urn:microsoft.com/office/officeart/2018/2/layout/IconVerticalSolidList"/>
    <dgm:cxn modelId="{006177A8-51A2-48F8-8588-3A1638DD63E1}" type="presParOf" srcId="{DFB2CCE6-0B96-487F-92E8-C468D02BD005}" destId="{19BAA5D5-A36D-4DBB-B088-D8176C0741DA}" srcOrd="1" destOrd="0" presId="urn:microsoft.com/office/officeart/2018/2/layout/IconVerticalSolidList"/>
    <dgm:cxn modelId="{29D03CFB-CBBF-4607-8C17-35EEAA370FCA}" type="presParOf" srcId="{DFB2CCE6-0B96-487F-92E8-C468D02BD005}" destId="{441E5AD4-B3C0-43AE-8977-0374E807C396}" srcOrd="2" destOrd="0" presId="urn:microsoft.com/office/officeart/2018/2/layout/IconVerticalSolidList"/>
    <dgm:cxn modelId="{08467120-FCFA-4A10-B08D-5E49AEEB3DF3}" type="presParOf" srcId="{DFB2CCE6-0B96-487F-92E8-C468D02BD005}" destId="{6146DEC8-A95B-4667-BE08-67F879FED7F7}" srcOrd="3" destOrd="0" presId="urn:microsoft.com/office/officeart/2018/2/layout/IconVerticalSolidList"/>
    <dgm:cxn modelId="{1F9A012D-5E42-4F5C-A481-4453EAC109F5}" type="presParOf" srcId="{DCD9FF78-7783-46BD-8754-CD51E0A1015D}" destId="{5D6D500C-612C-434D-A5FF-B5F2C50938C7}" srcOrd="3" destOrd="0" presId="urn:microsoft.com/office/officeart/2018/2/layout/IconVerticalSolidList"/>
    <dgm:cxn modelId="{6CBDDD45-E4B3-42F9-BE7C-333C06263E29}" type="presParOf" srcId="{DCD9FF78-7783-46BD-8754-CD51E0A1015D}" destId="{72581223-45C2-46C9-BD63-2CBD4EFCDE56}" srcOrd="4" destOrd="0" presId="urn:microsoft.com/office/officeart/2018/2/layout/IconVerticalSolidList"/>
    <dgm:cxn modelId="{0568EC91-6187-4EBE-94A1-5A37D945B3F5}" type="presParOf" srcId="{72581223-45C2-46C9-BD63-2CBD4EFCDE56}" destId="{CEF0449D-2F92-4D21-9CE6-7FDFDF36666B}" srcOrd="0" destOrd="0" presId="urn:microsoft.com/office/officeart/2018/2/layout/IconVerticalSolidList"/>
    <dgm:cxn modelId="{0F742E0A-B82A-4D5A-829C-DC26F2F4672D}" type="presParOf" srcId="{72581223-45C2-46C9-BD63-2CBD4EFCDE56}" destId="{E718942D-6132-4EE2-83BF-C548D7708F8A}" srcOrd="1" destOrd="0" presId="urn:microsoft.com/office/officeart/2018/2/layout/IconVerticalSolidList"/>
    <dgm:cxn modelId="{F3FCB1A6-54C3-4490-8FD9-218BE6BAF3BF}" type="presParOf" srcId="{72581223-45C2-46C9-BD63-2CBD4EFCDE56}" destId="{A6E4EF76-1EBD-4AA7-8173-1E6557C22B14}" srcOrd="2" destOrd="0" presId="urn:microsoft.com/office/officeart/2018/2/layout/IconVerticalSolidList"/>
    <dgm:cxn modelId="{6A2E23A5-378D-4E54-84B9-E4673E30A5C1}" type="presParOf" srcId="{72581223-45C2-46C9-BD63-2CBD4EFCDE56}" destId="{26E8C558-2CF0-4DF4-BE42-47B8B496410D}" srcOrd="3" destOrd="0" presId="urn:microsoft.com/office/officeart/2018/2/layout/IconVerticalSolidList"/>
    <dgm:cxn modelId="{9A6C1E3A-A4AD-4A2E-B4B7-3558449947BC}" type="presParOf" srcId="{DCD9FF78-7783-46BD-8754-CD51E0A1015D}" destId="{E856A7D4-5CD2-46FC-BAAC-3FA9764A7671}" srcOrd="5" destOrd="0" presId="urn:microsoft.com/office/officeart/2018/2/layout/IconVerticalSolidList"/>
    <dgm:cxn modelId="{62A8D098-C3A2-4193-85DA-FD25F3A0E9E3}" type="presParOf" srcId="{DCD9FF78-7783-46BD-8754-CD51E0A1015D}" destId="{6B467325-AD1A-4A09-84B7-3EB8136F7E71}" srcOrd="6" destOrd="0" presId="urn:microsoft.com/office/officeart/2018/2/layout/IconVerticalSolidList"/>
    <dgm:cxn modelId="{77E079F0-1CEA-4CDC-BC3B-DF2FF2B452E9}" type="presParOf" srcId="{6B467325-AD1A-4A09-84B7-3EB8136F7E71}" destId="{098A94D2-A8CB-470D-91E7-D457FE4459F2}" srcOrd="0" destOrd="0" presId="urn:microsoft.com/office/officeart/2018/2/layout/IconVerticalSolidList"/>
    <dgm:cxn modelId="{D51DA946-0596-40A8-913D-4F8B5C727324}" type="presParOf" srcId="{6B467325-AD1A-4A09-84B7-3EB8136F7E71}" destId="{C71C61B9-167A-4CB0-A969-543B69412622}" srcOrd="1" destOrd="0" presId="urn:microsoft.com/office/officeart/2018/2/layout/IconVerticalSolidList"/>
    <dgm:cxn modelId="{CBAAA868-4AE4-4CE2-8F0B-CAC31E5E6CF5}" type="presParOf" srcId="{6B467325-AD1A-4A09-84B7-3EB8136F7E71}" destId="{63116754-CD2C-41BE-935B-BBFDEA6CA109}" srcOrd="2" destOrd="0" presId="urn:microsoft.com/office/officeart/2018/2/layout/IconVerticalSolidList"/>
    <dgm:cxn modelId="{DB6EF2BC-B57F-463C-B7F9-5BE22B750253}" type="presParOf" srcId="{6B467325-AD1A-4A09-84B7-3EB8136F7E71}" destId="{EE66418C-746D-454E-B66E-779797D714C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0416AC-17EB-44D7-B503-9DDA18BFEC2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AA020FF-452A-4160-99D1-F57DE03C0F4E}">
      <dgm:prSet/>
      <dgm:spPr/>
      <dgm:t>
        <a:bodyPr/>
        <a:lstStyle/>
        <a:p>
          <a:r>
            <a:rPr lang="en-US"/>
            <a:t>Local Government = the level closest to YOU!</a:t>
          </a:r>
        </a:p>
      </dgm:t>
    </dgm:pt>
    <dgm:pt modelId="{9B5291D1-1C5A-4040-84CA-19BE325FAD35}" type="parTrans" cxnId="{689F875C-9F6C-4115-ABC7-BFCB3F20D340}">
      <dgm:prSet/>
      <dgm:spPr/>
      <dgm:t>
        <a:bodyPr/>
        <a:lstStyle/>
        <a:p>
          <a:endParaRPr lang="en-US"/>
        </a:p>
      </dgm:t>
    </dgm:pt>
    <dgm:pt modelId="{16AD45C4-02EB-4EEB-BE56-1B118AE45152}" type="sibTrans" cxnId="{689F875C-9F6C-4115-ABC7-BFCB3F20D340}">
      <dgm:prSet/>
      <dgm:spPr/>
      <dgm:t>
        <a:bodyPr/>
        <a:lstStyle/>
        <a:p>
          <a:endParaRPr lang="en-US"/>
        </a:p>
      </dgm:t>
    </dgm:pt>
    <dgm:pt modelId="{FB6638C6-7903-4E0D-B337-01A7817FD970}">
      <dgm:prSet/>
      <dgm:spPr/>
      <dgm:t>
        <a:bodyPr/>
        <a:lstStyle/>
        <a:p>
          <a:r>
            <a:rPr lang="en-US"/>
            <a:t>Handles daily services: roads, schools, parks, police/fire, trash pickup, libraries, and zoning (what can be built where).</a:t>
          </a:r>
        </a:p>
      </dgm:t>
    </dgm:pt>
    <dgm:pt modelId="{0AE30864-C1F8-4FB6-8F85-D1519AF77D8B}" type="parTrans" cxnId="{7369F679-93B2-443A-9D58-DD15C387A8B7}">
      <dgm:prSet/>
      <dgm:spPr/>
      <dgm:t>
        <a:bodyPr/>
        <a:lstStyle/>
        <a:p>
          <a:endParaRPr lang="en-US"/>
        </a:p>
      </dgm:t>
    </dgm:pt>
    <dgm:pt modelId="{3C8286BB-91D6-4FD7-8BB6-420DC5D4D2DB}" type="sibTrans" cxnId="{7369F679-93B2-443A-9D58-DD15C387A8B7}">
      <dgm:prSet/>
      <dgm:spPr/>
      <dgm:t>
        <a:bodyPr/>
        <a:lstStyle/>
        <a:p>
          <a:endParaRPr lang="en-US"/>
        </a:p>
      </dgm:t>
    </dgm:pt>
    <dgm:pt modelId="{ADBA5338-5ECB-459D-BB3A-A1ECA959F02F}">
      <dgm:prSet/>
      <dgm:spPr/>
      <dgm:t>
        <a:bodyPr/>
        <a:lstStyle/>
        <a:p>
          <a:r>
            <a:rPr lang="en-US"/>
            <a:t>Created and given power by </a:t>
          </a:r>
          <a:r>
            <a:rPr lang="en-US" b="1"/>
            <a:t>state governments </a:t>
          </a:r>
          <a:endParaRPr lang="en-US"/>
        </a:p>
      </dgm:t>
    </dgm:pt>
    <dgm:pt modelId="{64217882-F4A7-4B2C-8F95-7632EF6803B9}" type="parTrans" cxnId="{C289F652-B47D-42FA-8654-2B2E0F3EE086}">
      <dgm:prSet/>
      <dgm:spPr/>
      <dgm:t>
        <a:bodyPr/>
        <a:lstStyle/>
        <a:p>
          <a:endParaRPr lang="en-US"/>
        </a:p>
      </dgm:t>
    </dgm:pt>
    <dgm:pt modelId="{CB8BE717-9913-40FC-8C29-F8FC9EE6FDBC}" type="sibTrans" cxnId="{C289F652-B47D-42FA-8654-2B2E0F3EE086}">
      <dgm:prSet/>
      <dgm:spPr/>
      <dgm:t>
        <a:bodyPr/>
        <a:lstStyle/>
        <a:p>
          <a:endParaRPr lang="en-US"/>
        </a:p>
      </dgm:t>
    </dgm:pt>
    <dgm:pt modelId="{0485DD20-475C-4C67-A774-A60636FB481B}">
      <dgm:prSet/>
      <dgm:spPr/>
      <dgm:t>
        <a:bodyPr/>
        <a:lstStyle/>
        <a:p>
          <a:r>
            <a:rPr lang="en-US"/>
            <a:t>Two main tiers in most states:</a:t>
          </a:r>
        </a:p>
      </dgm:t>
    </dgm:pt>
    <dgm:pt modelId="{D5310DBB-8F06-4042-9763-440AC5A42E6E}" type="parTrans" cxnId="{DB0F709C-71EF-4B89-88A3-FDEDD51A0594}">
      <dgm:prSet/>
      <dgm:spPr/>
      <dgm:t>
        <a:bodyPr/>
        <a:lstStyle/>
        <a:p>
          <a:endParaRPr lang="en-US"/>
        </a:p>
      </dgm:t>
    </dgm:pt>
    <dgm:pt modelId="{9BCAF8D4-1625-4E6D-BCDD-12AEDD0C8151}" type="sibTrans" cxnId="{DB0F709C-71EF-4B89-88A3-FDEDD51A0594}">
      <dgm:prSet/>
      <dgm:spPr/>
      <dgm:t>
        <a:bodyPr/>
        <a:lstStyle/>
        <a:p>
          <a:endParaRPr lang="en-US"/>
        </a:p>
      </dgm:t>
    </dgm:pt>
    <dgm:pt modelId="{DC41EAC0-AEE0-40A8-95E1-67A2AA57696C}">
      <dgm:prSet/>
      <dgm:spPr/>
      <dgm:t>
        <a:bodyPr/>
        <a:lstStyle/>
        <a:p>
          <a:r>
            <a:rPr lang="en-US"/>
            <a:t>Counties (larger areas, often including cities)</a:t>
          </a:r>
        </a:p>
      </dgm:t>
    </dgm:pt>
    <dgm:pt modelId="{597FBDC1-E67F-4E6A-B2D3-F22B9E49A2B9}" type="parTrans" cxnId="{420E4179-47BA-4E0E-81DC-AED83DF74BB5}">
      <dgm:prSet/>
      <dgm:spPr/>
      <dgm:t>
        <a:bodyPr/>
        <a:lstStyle/>
        <a:p>
          <a:endParaRPr lang="en-US"/>
        </a:p>
      </dgm:t>
    </dgm:pt>
    <dgm:pt modelId="{50F97EC6-6D18-4B78-8046-0B2176EB2790}" type="sibTrans" cxnId="{420E4179-47BA-4E0E-81DC-AED83DF74BB5}">
      <dgm:prSet/>
      <dgm:spPr/>
      <dgm:t>
        <a:bodyPr/>
        <a:lstStyle/>
        <a:p>
          <a:endParaRPr lang="en-US"/>
        </a:p>
      </dgm:t>
    </dgm:pt>
    <dgm:pt modelId="{E57AA671-46E1-4822-BC42-F34C15491CE1}">
      <dgm:prSet/>
      <dgm:spPr/>
      <dgm:t>
        <a:bodyPr/>
        <a:lstStyle/>
        <a:p>
          <a:r>
            <a:rPr lang="en-US"/>
            <a:t>Municipalities (cities, towns, villages) + Townships in some states</a:t>
          </a:r>
        </a:p>
      </dgm:t>
    </dgm:pt>
    <dgm:pt modelId="{A12EF5D0-FF61-47F6-A9E4-3BE551EDD785}" type="parTrans" cxnId="{BED7F918-874D-420C-8143-BE89245705DA}">
      <dgm:prSet/>
      <dgm:spPr/>
      <dgm:t>
        <a:bodyPr/>
        <a:lstStyle/>
        <a:p>
          <a:endParaRPr lang="en-US"/>
        </a:p>
      </dgm:t>
    </dgm:pt>
    <dgm:pt modelId="{D26C9073-C6FA-4E59-9721-3AB7F0D97861}" type="sibTrans" cxnId="{BED7F918-874D-420C-8143-BE89245705DA}">
      <dgm:prSet/>
      <dgm:spPr/>
      <dgm:t>
        <a:bodyPr/>
        <a:lstStyle/>
        <a:p>
          <a:endParaRPr lang="en-US"/>
        </a:p>
      </dgm:t>
    </dgm:pt>
    <dgm:pt modelId="{F902DCD9-C007-40C2-98D1-31ADE625DEE8}" type="pres">
      <dgm:prSet presAssocID="{050416AC-17EB-44D7-B503-9DDA18BFEC23}" presName="root" presStyleCnt="0">
        <dgm:presLayoutVars>
          <dgm:dir/>
          <dgm:resizeHandles val="exact"/>
        </dgm:presLayoutVars>
      </dgm:prSet>
      <dgm:spPr/>
    </dgm:pt>
    <dgm:pt modelId="{4349C9E6-0EE9-4297-A00C-B5FEAEBCFB51}" type="pres">
      <dgm:prSet presAssocID="{7AA020FF-452A-4160-99D1-F57DE03C0F4E}" presName="compNode" presStyleCnt="0"/>
      <dgm:spPr/>
    </dgm:pt>
    <dgm:pt modelId="{F2482C7F-5CCF-43DC-88B2-CEA469B6C097}" type="pres">
      <dgm:prSet presAssocID="{7AA020FF-452A-4160-99D1-F57DE03C0F4E}" presName="bgRect" presStyleLbl="bgShp" presStyleIdx="0" presStyleCnt="5"/>
      <dgm:spPr/>
    </dgm:pt>
    <dgm:pt modelId="{D60ADBED-9E2E-4840-ACB9-4F3D8577893F}" type="pres">
      <dgm:prSet presAssocID="{7AA020FF-452A-4160-99D1-F57DE03C0F4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04286975-F4F0-4342-BB8E-995CD0798112}" type="pres">
      <dgm:prSet presAssocID="{7AA020FF-452A-4160-99D1-F57DE03C0F4E}" presName="spaceRect" presStyleCnt="0"/>
      <dgm:spPr/>
    </dgm:pt>
    <dgm:pt modelId="{51FD29BC-B589-4CB7-91E5-672C8332BF3C}" type="pres">
      <dgm:prSet presAssocID="{7AA020FF-452A-4160-99D1-F57DE03C0F4E}" presName="parTx" presStyleLbl="revTx" presStyleIdx="0" presStyleCnt="6">
        <dgm:presLayoutVars>
          <dgm:chMax val="0"/>
          <dgm:chPref val="0"/>
        </dgm:presLayoutVars>
      </dgm:prSet>
      <dgm:spPr/>
    </dgm:pt>
    <dgm:pt modelId="{069E2E7D-8026-40DF-8E91-190A668AF49E}" type="pres">
      <dgm:prSet presAssocID="{16AD45C4-02EB-4EEB-BE56-1B118AE45152}" presName="sibTrans" presStyleCnt="0"/>
      <dgm:spPr/>
    </dgm:pt>
    <dgm:pt modelId="{4EAB411E-7202-45EB-BEF3-DB64F9CA17F3}" type="pres">
      <dgm:prSet presAssocID="{FB6638C6-7903-4E0D-B337-01A7817FD970}" presName="compNode" presStyleCnt="0"/>
      <dgm:spPr/>
    </dgm:pt>
    <dgm:pt modelId="{CA385045-35C6-489F-9856-F4E3377AF996}" type="pres">
      <dgm:prSet presAssocID="{FB6638C6-7903-4E0D-B337-01A7817FD970}" presName="bgRect" presStyleLbl="bgShp" presStyleIdx="1" presStyleCnt="5"/>
      <dgm:spPr/>
    </dgm:pt>
    <dgm:pt modelId="{D73C30C1-2BDF-4B89-8FDB-C94BF590BA99}" type="pres">
      <dgm:prSet presAssocID="{FB6638C6-7903-4E0D-B337-01A7817FD97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nt"/>
        </a:ext>
      </dgm:extLst>
    </dgm:pt>
    <dgm:pt modelId="{C8036A78-8D5F-4F85-9452-AD7669164660}" type="pres">
      <dgm:prSet presAssocID="{FB6638C6-7903-4E0D-B337-01A7817FD970}" presName="spaceRect" presStyleCnt="0"/>
      <dgm:spPr/>
    </dgm:pt>
    <dgm:pt modelId="{AF34E0A5-06EB-4A8B-9E06-1B3D8B29443B}" type="pres">
      <dgm:prSet presAssocID="{FB6638C6-7903-4E0D-B337-01A7817FD970}" presName="parTx" presStyleLbl="revTx" presStyleIdx="1" presStyleCnt="6">
        <dgm:presLayoutVars>
          <dgm:chMax val="0"/>
          <dgm:chPref val="0"/>
        </dgm:presLayoutVars>
      </dgm:prSet>
      <dgm:spPr/>
    </dgm:pt>
    <dgm:pt modelId="{6BA07F08-862C-45BB-9795-340A7DE8A8B0}" type="pres">
      <dgm:prSet presAssocID="{3C8286BB-91D6-4FD7-8BB6-420DC5D4D2DB}" presName="sibTrans" presStyleCnt="0"/>
      <dgm:spPr/>
    </dgm:pt>
    <dgm:pt modelId="{6EB12705-73CF-4A3A-97BB-EF40CD2D13D0}" type="pres">
      <dgm:prSet presAssocID="{ADBA5338-5ECB-459D-BB3A-A1ECA959F02F}" presName="compNode" presStyleCnt="0"/>
      <dgm:spPr/>
    </dgm:pt>
    <dgm:pt modelId="{BED0B770-CC35-4F4F-9156-8651A4A5C471}" type="pres">
      <dgm:prSet presAssocID="{ADBA5338-5ECB-459D-BB3A-A1ECA959F02F}" presName="bgRect" presStyleLbl="bgShp" presStyleIdx="2" presStyleCnt="5"/>
      <dgm:spPr/>
    </dgm:pt>
    <dgm:pt modelId="{E327557A-8F5E-48C2-A3A4-F0F12481A262}" type="pres">
      <dgm:prSet presAssocID="{ADBA5338-5ECB-459D-BB3A-A1ECA959F02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D6317142-64C4-46EA-8B85-178998C5D02F}" type="pres">
      <dgm:prSet presAssocID="{ADBA5338-5ECB-459D-BB3A-A1ECA959F02F}" presName="spaceRect" presStyleCnt="0"/>
      <dgm:spPr/>
    </dgm:pt>
    <dgm:pt modelId="{8F4845A3-0264-4E98-BE17-171F1C9C5329}" type="pres">
      <dgm:prSet presAssocID="{ADBA5338-5ECB-459D-BB3A-A1ECA959F02F}" presName="parTx" presStyleLbl="revTx" presStyleIdx="2" presStyleCnt="6">
        <dgm:presLayoutVars>
          <dgm:chMax val="0"/>
          <dgm:chPref val="0"/>
        </dgm:presLayoutVars>
      </dgm:prSet>
      <dgm:spPr/>
    </dgm:pt>
    <dgm:pt modelId="{4C95F776-AEF4-40C5-8424-176B7389844D}" type="pres">
      <dgm:prSet presAssocID="{ADBA5338-5ECB-459D-BB3A-A1ECA959F02F}" presName="desTx" presStyleLbl="revTx" presStyleIdx="3" presStyleCnt="6">
        <dgm:presLayoutVars/>
      </dgm:prSet>
      <dgm:spPr/>
    </dgm:pt>
    <dgm:pt modelId="{38930428-4CF4-4AEB-AF38-CD74E908A5AC}" type="pres">
      <dgm:prSet presAssocID="{CB8BE717-9913-40FC-8C29-F8FC9EE6FDBC}" presName="sibTrans" presStyleCnt="0"/>
      <dgm:spPr/>
    </dgm:pt>
    <dgm:pt modelId="{DD971903-ECE2-45E7-81DA-E3E20802B5F3}" type="pres">
      <dgm:prSet presAssocID="{DC41EAC0-AEE0-40A8-95E1-67A2AA57696C}" presName="compNode" presStyleCnt="0"/>
      <dgm:spPr/>
    </dgm:pt>
    <dgm:pt modelId="{11E66DFB-375A-40D3-992C-E09A953428E9}" type="pres">
      <dgm:prSet presAssocID="{DC41EAC0-AEE0-40A8-95E1-67A2AA57696C}" presName="bgRect" presStyleLbl="bgShp" presStyleIdx="3" presStyleCnt="5"/>
      <dgm:spPr/>
    </dgm:pt>
    <dgm:pt modelId="{AB54B6B2-20EA-4AF4-923B-96C72A83B319}" type="pres">
      <dgm:prSet presAssocID="{DC41EAC0-AEE0-40A8-95E1-67A2AA57696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ierarchy"/>
        </a:ext>
      </dgm:extLst>
    </dgm:pt>
    <dgm:pt modelId="{5365E725-772D-49BF-A8B4-0671E01C6CDF}" type="pres">
      <dgm:prSet presAssocID="{DC41EAC0-AEE0-40A8-95E1-67A2AA57696C}" presName="spaceRect" presStyleCnt="0"/>
      <dgm:spPr/>
    </dgm:pt>
    <dgm:pt modelId="{83476C1C-DBD8-47AD-9ACE-0A1FF185940A}" type="pres">
      <dgm:prSet presAssocID="{DC41EAC0-AEE0-40A8-95E1-67A2AA57696C}" presName="parTx" presStyleLbl="revTx" presStyleIdx="4" presStyleCnt="6">
        <dgm:presLayoutVars>
          <dgm:chMax val="0"/>
          <dgm:chPref val="0"/>
        </dgm:presLayoutVars>
      </dgm:prSet>
      <dgm:spPr/>
    </dgm:pt>
    <dgm:pt modelId="{11D132BB-31A1-49BB-AB7E-6E149CE6D122}" type="pres">
      <dgm:prSet presAssocID="{50F97EC6-6D18-4B78-8046-0B2176EB2790}" presName="sibTrans" presStyleCnt="0"/>
      <dgm:spPr/>
    </dgm:pt>
    <dgm:pt modelId="{BFCAE063-3EAB-4986-800C-2305EC4E85C8}" type="pres">
      <dgm:prSet presAssocID="{E57AA671-46E1-4822-BC42-F34C15491CE1}" presName="compNode" presStyleCnt="0"/>
      <dgm:spPr/>
    </dgm:pt>
    <dgm:pt modelId="{AB11949C-3010-4464-9670-A4F1018489CD}" type="pres">
      <dgm:prSet presAssocID="{E57AA671-46E1-4822-BC42-F34C15491CE1}" presName="bgRect" presStyleLbl="bgShp" presStyleIdx="4" presStyleCnt="5"/>
      <dgm:spPr/>
    </dgm:pt>
    <dgm:pt modelId="{F920E046-B5FC-4849-BFF6-94A122D2046B}" type="pres">
      <dgm:prSet presAssocID="{E57AA671-46E1-4822-BC42-F34C15491CE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ity"/>
        </a:ext>
      </dgm:extLst>
    </dgm:pt>
    <dgm:pt modelId="{505A50BD-A80B-42FD-ABCB-E9C917F87CB9}" type="pres">
      <dgm:prSet presAssocID="{E57AA671-46E1-4822-BC42-F34C15491CE1}" presName="spaceRect" presStyleCnt="0"/>
      <dgm:spPr/>
    </dgm:pt>
    <dgm:pt modelId="{59F706C9-319A-425E-8B4D-F414DC7E0C52}" type="pres">
      <dgm:prSet presAssocID="{E57AA671-46E1-4822-BC42-F34C15491CE1}" presName="parTx" presStyleLbl="revTx" presStyleIdx="5" presStyleCnt="6">
        <dgm:presLayoutVars>
          <dgm:chMax val="0"/>
          <dgm:chPref val="0"/>
        </dgm:presLayoutVars>
      </dgm:prSet>
      <dgm:spPr/>
    </dgm:pt>
  </dgm:ptLst>
  <dgm:cxnLst>
    <dgm:cxn modelId="{DE9DD415-4E66-4593-8F90-4ECF7FFC3F92}" type="presOf" srcId="{0485DD20-475C-4C67-A774-A60636FB481B}" destId="{4C95F776-AEF4-40C5-8424-176B7389844D}" srcOrd="0" destOrd="0" presId="urn:microsoft.com/office/officeart/2018/2/layout/IconVerticalSolidList"/>
    <dgm:cxn modelId="{BED7F918-874D-420C-8143-BE89245705DA}" srcId="{050416AC-17EB-44D7-B503-9DDA18BFEC23}" destId="{E57AA671-46E1-4822-BC42-F34C15491CE1}" srcOrd="4" destOrd="0" parTransId="{A12EF5D0-FF61-47F6-A9E4-3BE551EDD785}" sibTransId="{D26C9073-C6FA-4E59-9721-3AB7F0D97861}"/>
    <dgm:cxn modelId="{689F875C-9F6C-4115-ABC7-BFCB3F20D340}" srcId="{050416AC-17EB-44D7-B503-9DDA18BFEC23}" destId="{7AA020FF-452A-4160-99D1-F57DE03C0F4E}" srcOrd="0" destOrd="0" parTransId="{9B5291D1-1C5A-4040-84CA-19BE325FAD35}" sibTransId="{16AD45C4-02EB-4EEB-BE56-1B118AE45152}"/>
    <dgm:cxn modelId="{2DA21A66-F9B3-4234-B97C-C3C09EDC8F7E}" type="presOf" srcId="{ADBA5338-5ECB-459D-BB3A-A1ECA959F02F}" destId="{8F4845A3-0264-4E98-BE17-171F1C9C5329}" srcOrd="0" destOrd="0" presId="urn:microsoft.com/office/officeart/2018/2/layout/IconVerticalSolidList"/>
    <dgm:cxn modelId="{69F60F49-8A0F-45DE-90D2-02AD7F7FBE03}" type="presOf" srcId="{E57AA671-46E1-4822-BC42-F34C15491CE1}" destId="{59F706C9-319A-425E-8B4D-F414DC7E0C52}" srcOrd="0" destOrd="0" presId="urn:microsoft.com/office/officeart/2018/2/layout/IconVerticalSolidList"/>
    <dgm:cxn modelId="{96F86652-8B8D-4FE1-B336-54F00C502FDA}" type="presOf" srcId="{FB6638C6-7903-4E0D-B337-01A7817FD970}" destId="{AF34E0A5-06EB-4A8B-9E06-1B3D8B29443B}" srcOrd="0" destOrd="0" presId="urn:microsoft.com/office/officeart/2018/2/layout/IconVerticalSolidList"/>
    <dgm:cxn modelId="{C289F652-B47D-42FA-8654-2B2E0F3EE086}" srcId="{050416AC-17EB-44D7-B503-9DDA18BFEC23}" destId="{ADBA5338-5ECB-459D-BB3A-A1ECA959F02F}" srcOrd="2" destOrd="0" parTransId="{64217882-F4A7-4B2C-8F95-7632EF6803B9}" sibTransId="{CB8BE717-9913-40FC-8C29-F8FC9EE6FDBC}"/>
    <dgm:cxn modelId="{420E4179-47BA-4E0E-81DC-AED83DF74BB5}" srcId="{050416AC-17EB-44D7-B503-9DDA18BFEC23}" destId="{DC41EAC0-AEE0-40A8-95E1-67A2AA57696C}" srcOrd="3" destOrd="0" parTransId="{597FBDC1-E67F-4E6A-B2D3-F22B9E49A2B9}" sibTransId="{50F97EC6-6D18-4B78-8046-0B2176EB2790}"/>
    <dgm:cxn modelId="{7369F679-93B2-443A-9D58-DD15C387A8B7}" srcId="{050416AC-17EB-44D7-B503-9DDA18BFEC23}" destId="{FB6638C6-7903-4E0D-B337-01A7817FD970}" srcOrd="1" destOrd="0" parTransId="{0AE30864-C1F8-4FB6-8F85-D1519AF77D8B}" sibTransId="{3C8286BB-91D6-4FD7-8BB6-420DC5D4D2DB}"/>
    <dgm:cxn modelId="{37E3BA7F-A933-46D0-8C21-CF26488D288B}" type="presOf" srcId="{DC41EAC0-AEE0-40A8-95E1-67A2AA57696C}" destId="{83476C1C-DBD8-47AD-9ACE-0A1FF185940A}" srcOrd="0" destOrd="0" presId="urn:microsoft.com/office/officeart/2018/2/layout/IconVerticalSolidList"/>
    <dgm:cxn modelId="{DB0F709C-71EF-4B89-88A3-FDEDD51A0594}" srcId="{ADBA5338-5ECB-459D-BB3A-A1ECA959F02F}" destId="{0485DD20-475C-4C67-A774-A60636FB481B}" srcOrd="0" destOrd="0" parTransId="{D5310DBB-8F06-4042-9763-440AC5A42E6E}" sibTransId="{9BCAF8D4-1625-4E6D-BCDD-12AEDD0C8151}"/>
    <dgm:cxn modelId="{B7D15EA0-76EE-4EE7-8839-4D9E57FCA2C9}" type="presOf" srcId="{7AA020FF-452A-4160-99D1-F57DE03C0F4E}" destId="{51FD29BC-B589-4CB7-91E5-672C8332BF3C}" srcOrd="0" destOrd="0" presId="urn:microsoft.com/office/officeart/2018/2/layout/IconVerticalSolidList"/>
    <dgm:cxn modelId="{F19D7BD1-5913-439C-8441-B754C140E779}" type="presOf" srcId="{050416AC-17EB-44D7-B503-9DDA18BFEC23}" destId="{F902DCD9-C007-40C2-98D1-31ADE625DEE8}" srcOrd="0" destOrd="0" presId="urn:microsoft.com/office/officeart/2018/2/layout/IconVerticalSolidList"/>
    <dgm:cxn modelId="{4C46CBA7-37E1-47E4-844C-91E12083843B}" type="presParOf" srcId="{F902DCD9-C007-40C2-98D1-31ADE625DEE8}" destId="{4349C9E6-0EE9-4297-A00C-B5FEAEBCFB51}" srcOrd="0" destOrd="0" presId="urn:microsoft.com/office/officeart/2018/2/layout/IconVerticalSolidList"/>
    <dgm:cxn modelId="{C13440A7-5FAF-4AD8-A6F4-DB2024E3BE34}" type="presParOf" srcId="{4349C9E6-0EE9-4297-A00C-B5FEAEBCFB51}" destId="{F2482C7F-5CCF-43DC-88B2-CEA469B6C097}" srcOrd="0" destOrd="0" presId="urn:microsoft.com/office/officeart/2018/2/layout/IconVerticalSolidList"/>
    <dgm:cxn modelId="{86920574-45CD-4977-A1BF-58475CDA9983}" type="presParOf" srcId="{4349C9E6-0EE9-4297-A00C-B5FEAEBCFB51}" destId="{D60ADBED-9E2E-4840-ACB9-4F3D8577893F}" srcOrd="1" destOrd="0" presId="urn:microsoft.com/office/officeart/2018/2/layout/IconVerticalSolidList"/>
    <dgm:cxn modelId="{7B15B3F5-EA11-4822-8957-313ACCB741C8}" type="presParOf" srcId="{4349C9E6-0EE9-4297-A00C-B5FEAEBCFB51}" destId="{04286975-F4F0-4342-BB8E-995CD0798112}" srcOrd="2" destOrd="0" presId="urn:microsoft.com/office/officeart/2018/2/layout/IconVerticalSolidList"/>
    <dgm:cxn modelId="{D6DF69DD-43C7-4743-A9BC-412C7F89C069}" type="presParOf" srcId="{4349C9E6-0EE9-4297-A00C-B5FEAEBCFB51}" destId="{51FD29BC-B589-4CB7-91E5-672C8332BF3C}" srcOrd="3" destOrd="0" presId="urn:microsoft.com/office/officeart/2018/2/layout/IconVerticalSolidList"/>
    <dgm:cxn modelId="{7A8F0EF9-3D98-4C5D-BDD7-9723DC1916A4}" type="presParOf" srcId="{F902DCD9-C007-40C2-98D1-31ADE625DEE8}" destId="{069E2E7D-8026-40DF-8E91-190A668AF49E}" srcOrd="1" destOrd="0" presId="urn:microsoft.com/office/officeart/2018/2/layout/IconVerticalSolidList"/>
    <dgm:cxn modelId="{ACFA5F18-09A1-49B3-B3E1-88C29B635281}" type="presParOf" srcId="{F902DCD9-C007-40C2-98D1-31ADE625DEE8}" destId="{4EAB411E-7202-45EB-BEF3-DB64F9CA17F3}" srcOrd="2" destOrd="0" presId="urn:microsoft.com/office/officeart/2018/2/layout/IconVerticalSolidList"/>
    <dgm:cxn modelId="{D4D1047F-F003-472D-9E06-7BF6ADE0EFD8}" type="presParOf" srcId="{4EAB411E-7202-45EB-BEF3-DB64F9CA17F3}" destId="{CA385045-35C6-489F-9856-F4E3377AF996}" srcOrd="0" destOrd="0" presId="urn:microsoft.com/office/officeart/2018/2/layout/IconVerticalSolidList"/>
    <dgm:cxn modelId="{9F528AA7-7A31-437C-AA04-76F11DD90E53}" type="presParOf" srcId="{4EAB411E-7202-45EB-BEF3-DB64F9CA17F3}" destId="{D73C30C1-2BDF-4B89-8FDB-C94BF590BA99}" srcOrd="1" destOrd="0" presId="urn:microsoft.com/office/officeart/2018/2/layout/IconVerticalSolidList"/>
    <dgm:cxn modelId="{F6DF9646-14A8-493A-8575-A95BB4877059}" type="presParOf" srcId="{4EAB411E-7202-45EB-BEF3-DB64F9CA17F3}" destId="{C8036A78-8D5F-4F85-9452-AD7669164660}" srcOrd="2" destOrd="0" presId="urn:microsoft.com/office/officeart/2018/2/layout/IconVerticalSolidList"/>
    <dgm:cxn modelId="{A357316E-52CA-44D4-BA20-ED04A48AD228}" type="presParOf" srcId="{4EAB411E-7202-45EB-BEF3-DB64F9CA17F3}" destId="{AF34E0A5-06EB-4A8B-9E06-1B3D8B29443B}" srcOrd="3" destOrd="0" presId="urn:microsoft.com/office/officeart/2018/2/layout/IconVerticalSolidList"/>
    <dgm:cxn modelId="{DD814C6E-22EE-410C-A599-212EAA421ABB}" type="presParOf" srcId="{F902DCD9-C007-40C2-98D1-31ADE625DEE8}" destId="{6BA07F08-862C-45BB-9795-340A7DE8A8B0}" srcOrd="3" destOrd="0" presId="urn:microsoft.com/office/officeart/2018/2/layout/IconVerticalSolidList"/>
    <dgm:cxn modelId="{82A92174-8A28-4B7D-A53F-0469F0C88346}" type="presParOf" srcId="{F902DCD9-C007-40C2-98D1-31ADE625DEE8}" destId="{6EB12705-73CF-4A3A-97BB-EF40CD2D13D0}" srcOrd="4" destOrd="0" presId="urn:microsoft.com/office/officeart/2018/2/layout/IconVerticalSolidList"/>
    <dgm:cxn modelId="{AA74AD25-0125-44EB-9C8C-11A21B34E774}" type="presParOf" srcId="{6EB12705-73CF-4A3A-97BB-EF40CD2D13D0}" destId="{BED0B770-CC35-4F4F-9156-8651A4A5C471}" srcOrd="0" destOrd="0" presId="urn:microsoft.com/office/officeart/2018/2/layout/IconVerticalSolidList"/>
    <dgm:cxn modelId="{EBBCD280-6E53-4D11-8550-6DC7B1A20483}" type="presParOf" srcId="{6EB12705-73CF-4A3A-97BB-EF40CD2D13D0}" destId="{E327557A-8F5E-48C2-A3A4-F0F12481A262}" srcOrd="1" destOrd="0" presId="urn:microsoft.com/office/officeart/2018/2/layout/IconVerticalSolidList"/>
    <dgm:cxn modelId="{0405761F-6F86-4B64-8B45-42AC90A1489E}" type="presParOf" srcId="{6EB12705-73CF-4A3A-97BB-EF40CD2D13D0}" destId="{D6317142-64C4-46EA-8B85-178998C5D02F}" srcOrd="2" destOrd="0" presId="urn:microsoft.com/office/officeart/2018/2/layout/IconVerticalSolidList"/>
    <dgm:cxn modelId="{AAC34330-BF5C-4D9A-8C8F-302D570B804D}" type="presParOf" srcId="{6EB12705-73CF-4A3A-97BB-EF40CD2D13D0}" destId="{8F4845A3-0264-4E98-BE17-171F1C9C5329}" srcOrd="3" destOrd="0" presId="urn:microsoft.com/office/officeart/2018/2/layout/IconVerticalSolidList"/>
    <dgm:cxn modelId="{B146BBB0-8766-4F62-85A7-F652DC18F7B9}" type="presParOf" srcId="{6EB12705-73CF-4A3A-97BB-EF40CD2D13D0}" destId="{4C95F776-AEF4-40C5-8424-176B7389844D}" srcOrd="4" destOrd="0" presId="urn:microsoft.com/office/officeart/2018/2/layout/IconVerticalSolidList"/>
    <dgm:cxn modelId="{6BFA5E0C-2A81-4879-932D-A240AA87C276}" type="presParOf" srcId="{F902DCD9-C007-40C2-98D1-31ADE625DEE8}" destId="{38930428-4CF4-4AEB-AF38-CD74E908A5AC}" srcOrd="5" destOrd="0" presId="urn:microsoft.com/office/officeart/2018/2/layout/IconVerticalSolidList"/>
    <dgm:cxn modelId="{BCD7C944-FC72-4A93-B1F6-090AE51E54F2}" type="presParOf" srcId="{F902DCD9-C007-40C2-98D1-31ADE625DEE8}" destId="{DD971903-ECE2-45E7-81DA-E3E20802B5F3}" srcOrd="6" destOrd="0" presId="urn:microsoft.com/office/officeart/2018/2/layout/IconVerticalSolidList"/>
    <dgm:cxn modelId="{039A36A0-CC7B-4850-87AA-BC038F11353D}" type="presParOf" srcId="{DD971903-ECE2-45E7-81DA-E3E20802B5F3}" destId="{11E66DFB-375A-40D3-992C-E09A953428E9}" srcOrd="0" destOrd="0" presId="urn:microsoft.com/office/officeart/2018/2/layout/IconVerticalSolidList"/>
    <dgm:cxn modelId="{474EE5AE-D1D7-4DF7-9B50-FF09A13490D6}" type="presParOf" srcId="{DD971903-ECE2-45E7-81DA-E3E20802B5F3}" destId="{AB54B6B2-20EA-4AF4-923B-96C72A83B319}" srcOrd="1" destOrd="0" presId="urn:microsoft.com/office/officeart/2018/2/layout/IconVerticalSolidList"/>
    <dgm:cxn modelId="{8BF31933-4A53-4D9E-B4B9-BEC4A5CFB812}" type="presParOf" srcId="{DD971903-ECE2-45E7-81DA-E3E20802B5F3}" destId="{5365E725-772D-49BF-A8B4-0671E01C6CDF}" srcOrd="2" destOrd="0" presId="urn:microsoft.com/office/officeart/2018/2/layout/IconVerticalSolidList"/>
    <dgm:cxn modelId="{EC4611D1-249D-4D92-939D-8C2FFD916252}" type="presParOf" srcId="{DD971903-ECE2-45E7-81DA-E3E20802B5F3}" destId="{83476C1C-DBD8-47AD-9ACE-0A1FF185940A}" srcOrd="3" destOrd="0" presId="urn:microsoft.com/office/officeart/2018/2/layout/IconVerticalSolidList"/>
    <dgm:cxn modelId="{D6059E05-49F5-4007-9F2F-3C7C8FF026B4}" type="presParOf" srcId="{F902DCD9-C007-40C2-98D1-31ADE625DEE8}" destId="{11D132BB-31A1-49BB-AB7E-6E149CE6D122}" srcOrd="7" destOrd="0" presId="urn:microsoft.com/office/officeart/2018/2/layout/IconVerticalSolidList"/>
    <dgm:cxn modelId="{7B0BFD0F-B697-41A0-A194-0EC4A192D794}" type="presParOf" srcId="{F902DCD9-C007-40C2-98D1-31ADE625DEE8}" destId="{BFCAE063-3EAB-4986-800C-2305EC4E85C8}" srcOrd="8" destOrd="0" presId="urn:microsoft.com/office/officeart/2018/2/layout/IconVerticalSolidList"/>
    <dgm:cxn modelId="{E4E43DF2-87ED-4E27-B56B-D17FE5F20B18}" type="presParOf" srcId="{BFCAE063-3EAB-4986-800C-2305EC4E85C8}" destId="{AB11949C-3010-4464-9670-A4F1018489CD}" srcOrd="0" destOrd="0" presId="urn:microsoft.com/office/officeart/2018/2/layout/IconVerticalSolidList"/>
    <dgm:cxn modelId="{5C1644D0-3E29-4DA7-84AF-54C037E10A23}" type="presParOf" srcId="{BFCAE063-3EAB-4986-800C-2305EC4E85C8}" destId="{F920E046-B5FC-4849-BFF6-94A122D2046B}" srcOrd="1" destOrd="0" presId="urn:microsoft.com/office/officeart/2018/2/layout/IconVerticalSolidList"/>
    <dgm:cxn modelId="{0A66DC06-F7DD-4D39-9295-F0AA24CE0034}" type="presParOf" srcId="{BFCAE063-3EAB-4986-800C-2305EC4E85C8}" destId="{505A50BD-A80B-42FD-ABCB-E9C917F87CB9}" srcOrd="2" destOrd="0" presId="urn:microsoft.com/office/officeart/2018/2/layout/IconVerticalSolidList"/>
    <dgm:cxn modelId="{477D57F9-C74E-4763-99F3-4F9EB4A32D9B}" type="presParOf" srcId="{BFCAE063-3EAB-4986-800C-2305EC4E85C8}" destId="{59F706C9-319A-425E-8B4D-F414DC7E0C5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DED6A3-B153-487C-BD7C-FB16FC94D90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DC1EC45-67F3-45B7-972C-8C9C3CD4C829}">
      <dgm:prSet/>
      <dgm:spPr/>
      <dgm:t>
        <a:bodyPr/>
        <a:lstStyle/>
        <a:p>
          <a:r>
            <a:rPr lang="en-US" b="1"/>
            <a:t>1</a:t>
          </a:r>
          <a:r>
            <a:rPr lang="en-US"/>
            <a:t>. </a:t>
          </a:r>
          <a:r>
            <a:rPr lang="en-US" b="1"/>
            <a:t>How many counties are in the U.S.?</a:t>
          </a:r>
          <a:endParaRPr lang="en-US"/>
        </a:p>
      </dgm:t>
    </dgm:pt>
    <dgm:pt modelId="{4B641686-1C8A-4C8C-AB2B-C18A70C7C718}" type="parTrans" cxnId="{5E66E33F-F246-41C7-BD87-7B7852491BA3}">
      <dgm:prSet/>
      <dgm:spPr/>
      <dgm:t>
        <a:bodyPr/>
        <a:lstStyle/>
        <a:p>
          <a:endParaRPr lang="en-US"/>
        </a:p>
      </dgm:t>
    </dgm:pt>
    <dgm:pt modelId="{9ED59501-BB34-41FF-8F87-EB10B0E8F778}" type="sibTrans" cxnId="{5E66E33F-F246-41C7-BD87-7B7852491BA3}">
      <dgm:prSet/>
      <dgm:spPr/>
      <dgm:t>
        <a:bodyPr/>
        <a:lstStyle/>
        <a:p>
          <a:endParaRPr lang="en-US"/>
        </a:p>
      </dgm:t>
    </dgm:pt>
    <dgm:pt modelId="{D9BA512F-B132-418F-AD19-AE3B58AA4B7D}">
      <dgm:prSet/>
      <dgm:spPr/>
      <dgm:t>
        <a:bodyPr/>
        <a:lstStyle/>
        <a:p>
          <a:r>
            <a:rPr lang="en-US" b="1"/>
            <a:t>2. What state has NO counties?</a:t>
          </a:r>
          <a:endParaRPr lang="en-US"/>
        </a:p>
      </dgm:t>
    </dgm:pt>
    <dgm:pt modelId="{4D5FE846-21A1-4482-B99E-E74C2E53D6D5}" type="parTrans" cxnId="{8DD9EFE6-8CB8-49FC-8E2D-A9637813948F}">
      <dgm:prSet/>
      <dgm:spPr/>
      <dgm:t>
        <a:bodyPr/>
        <a:lstStyle/>
        <a:p>
          <a:endParaRPr lang="en-US"/>
        </a:p>
      </dgm:t>
    </dgm:pt>
    <dgm:pt modelId="{E3E7B0B6-ECE7-4E47-9990-8D606B40E97C}" type="sibTrans" cxnId="{8DD9EFE6-8CB8-49FC-8E2D-A9637813948F}">
      <dgm:prSet/>
      <dgm:spPr/>
      <dgm:t>
        <a:bodyPr/>
        <a:lstStyle/>
        <a:p>
          <a:endParaRPr lang="en-US"/>
        </a:p>
      </dgm:t>
    </dgm:pt>
    <dgm:pt modelId="{05BEFE12-D427-4902-86F5-EAD90DA2FFD5}">
      <dgm:prSet/>
      <dgm:spPr/>
      <dgm:t>
        <a:bodyPr/>
        <a:lstStyle/>
        <a:p>
          <a:r>
            <a:rPr lang="en-US" b="1"/>
            <a:t>3. True/False: Cities get all their power from the federal government.</a:t>
          </a:r>
          <a:endParaRPr lang="en-US"/>
        </a:p>
      </dgm:t>
    </dgm:pt>
    <dgm:pt modelId="{5DF74D26-FB1A-4288-BC4A-AD025168F663}" type="parTrans" cxnId="{18ACFA4A-44DC-4948-BE8B-0620FD75D0AF}">
      <dgm:prSet/>
      <dgm:spPr/>
      <dgm:t>
        <a:bodyPr/>
        <a:lstStyle/>
        <a:p>
          <a:endParaRPr lang="en-US"/>
        </a:p>
      </dgm:t>
    </dgm:pt>
    <dgm:pt modelId="{D321D970-6E19-4D6A-85A6-5FDCE27EBDCF}" type="sibTrans" cxnId="{18ACFA4A-44DC-4948-BE8B-0620FD75D0AF}">
      <dgm:prSet/>
      <dgm:spPr/>
      <dgm:t>
        <a:bodyPr/>
        <a:lstStyle/>
        <a:p>
          <a:endParaRPr lang="en-US"/>
        </a:p>
      </dgm:t>
    </dgm:pt>
    <dgm:pt modelId="{A7298CC1-6DA6-4C4F-AB7B-7FB9AC82ACE1}">
      <dgm:prSet/>
      <dgm:spPr/>
      <dgm:t>
        <a:bodyPr/>
        <a:lstStyle/>
        <a:p>
          <a:r>
            <a:rPr lang="en-US" b="1"/>
            <a:t>4. What’s one quirky local service?</a:t>
          </a:r>
          <a:endParaRPr lang="en-US"/>
        </a:p>
      </dgm:t>
    </dgm:pt>
    <dgm:pt modelId="{46590A6F-DB79-4130-8DD2-A2758AC8F8CE}" type="parTrans" cxnId="{8F4CA929-9FF5-4909-903A-09513B93FD82}">
      <dgm:prSet/>
      <dgm:spPr/>
      <dgm:t>
        <a:bodyPr/>
        <a:lstStyle/>
        <a:p>
          <a:endParaRPr lang="en-US"/>
        </a:p>
      </dgm:t>
    </dgm:pt>
    <dgm:pt modelId="{B6A039FA-A5A1-42AF-8694-2362F901A933}" type="sibTrans" cxnId="{8F4CA929-9FF5-4909-903A-09513B93FD82}">
      <dgm:prSet/>
      <dgm:spPr/>
      <dgm:t>
        <a:bodyPr/>
        <a:lstStyle/>
        <a:p>
          <a:endParaRPr lang="en-US"/>
        </a:p>
      </dgm:t>
    </dgm:pt>
    <dgm:pt modelId="{3837B40F-37CD-48D9-9D8E-80B0E4D2F6DF}" type="pres">
      <dgm:prSet presAssocID="{0BDED6A3-B153-487C-BD7C-FB16FC94D907}" presName="vert0" presStyleCnt="0">
        <dgm:presLayoutVars>
          <dgm:dir/>
          <dgm:animOne val="branch"/>
          <dgm:animLvl val="lvl"/>
        </dgm:presLayoutVars>
      </dgm:prSet>
      <dgm:spPr/>
    </dgm:pt>
    <dgm:pt modelId="{2141F172-BE44-48F3-91F4-673BEF78190C}" type="pres">
      <dgm:prSet presAssocID="{8DC1EC45-67F3-45B7-972C-8C9C3CD4C829}" presName="thickLine" presStyleLbl="alignNode1" presStyleIdx="0" presStyleCnt="4"/>
      <dgm:spPr/>
    </dgm:pt>
    <dgm:pt modelId="{3E21DF16-8FE5-4706-A654-B1EABB4ACD09}" type="pres">
      <dgm:prSet presAssocID="{8DC1EC45-67F3-45B7-972C-8C9C3CD4C829}" presName="horz1" presStyleCnt="0"/>
      <dgm:spPr/>
    </dgm:pt>
    <dgm:pt modelId="{CD562439-D7F4-4494-B149-74E9C80914C6}" type="pres">
      <dgm:prSet presAssocID="{8DC1EC45-67F3-45B7-972C-8C9C3CD4C829}" presName="tx1" presStyleLbl="revTx" presStyleIdx="0" presStyleCnt="4"/>
      <dgm:spPr/>
    </dgm:pt>
    <dgm:pt modelId="{AE9AAA8D-913E-46FF-B36C-8134BC62E243}" type="pres">
      <dgm:prSet presAssocID="{8DC1EC45-67F3-45B7-972C-8C9C3CD4C829}" presName="vert1" presStyleCnt="0"/>
      <dgm:spPr/>
    </dgm:pt>
    <dgm:pt modelId="{C039894F-1058-4253-9351-C83A5952458C}" type="pres">
      <dgm:prSet presAssocID="{D9BA512F-B132-418F-AD19-AE3B58AA4B7D}" presName="thickLine" presStyleLbl="alignNode1" presStyleIdx="1" presStyleCnt="4"/>
      <dgm:spPr/>
    </dgm:pt>
    <dgm:pt modelId="{3F177A22-EE30-40FC-AA0D-7FA58994AFE0}" type="pres">
      <dgm:prSet presAssocID="{D9BA512F-B132-418F-AD19-AE3B58AA4B7D}" presName="horz1" presStyleCnt="0"/>
      <dgm:spPr/>
    </dgm:pt>
    <dgm:pt modelId="{0F1F61D9-79DB-4F84-B02A-D59C9AFFA461}" type="pres">
      <dgm:prSet presAssocID="{D9BA512F-B132-418F-AD19-AE3B58AA4B7D}" presName="tx1" presStyleLbl="revTx" presStyleIdx="1" presStyleCnt="4"/>
      <dgm:spPr/>
    </dgm:pt>
    <dgm:pt modelId="{C26A4511-F52E-41EA-B461-ADD20C206D13}" type="pres">
      <dgm:prSet presAssocID="{D9BA512F-B132-418F-AD19-AE3B58AA4B7D}" presName="vert1" presStyleCnt="0"/>
      <dgm:spPr/>
    </dgm:pt>
    <dgm:pt modelId="{CF17782B-DA1B-4C4E-9501-F666599FA7FF}" type="pres">
      <dgm:prSet presAssocID="{05BEFE12-D427-4902-86F5-EAD90DA2FFD5}" presName="thickLine" presStyleLbl="alignNode1" presStyleIdx="2" presStyleCnt="4"/>
      <dgm:spPr/>
    </dgm:pt>
    <dgm:pt modelId="{99B7E93C-7ABB-47B0-B37E-A836385010AA}" type="pres">
      <dgm:prSet presAssocID="{05BEFE12-D427-4902-86F5-EAD90DA2FFD5}" presName="horz1" presStyleCnt="0"/>
      <dgm:spPr/>
    </dgm:pt>
    <dgm:pt modelId="{F90A8C90-D505-4692-8C8C-5537D4942D4D}" type="pres">
      <dgm:prSet presAssocID="{05BEFE12-D427-4902-86F5-EAD90DA2FFD5}" presName="tx1" presStyleLbl="revTx" presStyleIdx="2" presStyleCnt="4"/>
      <dgm:spPr/>
    </dgm:pt>
    <dgm:pt modelId="{4C28B3C2-6159-40CB-B58E-573F42863CDD}" type="pres">
      <dgm:prSet presAssocID="{05BEFE12-D427-4902-86F5-EAD90DA2FFD5}" presName="vert1" presStyleCnt="0"/>
      <dgm:spPr/>
    </dgm:pt>
    <dgm:pt modelId="{998E0A5A-07F6-48AF-8F5B-99B08ACF5527}" type="pres">
      <dgm:prSet presAssocID="{A7298CC1-6DA6-4C4F-AB7B-7FB9AC82ACE1}" presName="thickLine" presStyleLbl="alignNode1" presStyleIdx="3" presStyleCnt="4"/>
      <dgm:spPr/>
    </dgm:pt>
    <dgm:pt modelId="{495470A0-B476-45C1-81B3-7C8083C791AB}" type="pres">
      <dgm:prSet presAssocID="{A7298CC1-6DA6-4C4F-AB7B-7FB9AC82ACE1}" presName="horz1" presStyleCnt="0"/>
      <dgm:spPr/>
    </dgm:pt>
    <dgm:pt modelId="{2416300C-A9EA-4090-831C-0ACEF8CF6284}" type="pres">
      <dgm:prSet presAssocID="{A7298CC1-6DA6-4C4F-AB7B-7FB9AC82ACE1}" presName="tx1" presStyleLbl="revTx" presStyleIdx="3" presStyleCnt="4"/>
      <dgm:spPr/>
    </dgm:pt>
    <dgm:pt modelId="{371B846B-4016-4317-9422-746F39F60C4B}" type="pres">
      <dgm:prSet presAssocID="{A7298CC1-6DA6-4C4F-AB7B-7FB9AC82ACE1}" presName="vert1" presStyleCnt="0"/>
      <dgm:spPr/>
    </dgm:pt>
  </dgm:ptLst>
  <dgm:cxnLst>
    <dgm:cxn modelId="{13401628-D11E-43C7-80D7-4BC0DB280858}" type="presOf" srcId="{0BDED6A3-B153-487C-BD7C-FB16FC94D907}" destId="{3837B40F-37CD-48D9-9D8E-80B0E4D2F6DF}" srcOrd="0" destOrd="0" presId="urn:microsoft.com/office/officeart/2008/layout/LinedList"/>
    <dgm:cxn modelId="{8F4CA929-9FF5-4909-903A-09513B93FD82}" srcId="{0BDED6A3-B153-487C-BD7C-FB16FC94D907}" destId="{A7298CC1-6DA6-4C4F-AB7B-7FB9AC82ACE1}" srcOrd="3" destOrd="0" parTransId="{46590A6F-DB79-4130-8DD2-A2758AC8F8CE}" sibTransId="{B6A039FA-A5A1-42AF-8694-2362F901A933}"/>
    <dgm:cxn modelId="{5E66E33F-F246-41C7-BD87-7B7852491BA3}" srcId="{0BDED6A3-B153-487C-BD7C-FB16FC94D907}" destId="{8DC1EC45-67F3-45B7-972C-8C9C3CD4C829}" srcOrd="0" destOrd="0" parTransId="{4B641686-1C8A-4C8C-AB2B-C18A70C7C718}" sibTransId="{9ED59501-BB34-41FF-8F87-EB10B0E8F778}"/>
    <dgm:cxn modelId="{F30CE043-5A31-4F12-9199-BE44DD2199CB}" type="presOf" srcId="{8DC1EC45-67F3-45B7-972C-8C9C3CD4C829}" destId="{CD562439-D7F4-4494-B149-74E9C80914C6}" srcOrd="0" destOrd="0" presId="urn:microsoft.com/office/officeart/2008/layout/LinedList"/>
    <dgm:cxn modelId="{F8251865-144C-4D24-A11B-8855ECC82EF4}" type="presOf" srcId="{A7298CC1-6DA6-4C4F-AB7B-7FB9AC82ACE1}" destId="{2416300C-A9EA-4090-831C-0ACEF8CF6284}" srcOrd="0" destOrd="0" presId="urn:microsoft.com/office/officeart/2008/layout/LinedList"/>
    <dgm:cxn modelId="{18ACFA4A-44DC-4948-BE8B-0620FD75D0AF}" srcId="{0BDED6A3-B153-487C-BD7C-FB16FC94D907}" destId="{05BEFE12-D427-4902-86F5-EAD90DA2FFD5}" srcOrd="2" destOrd="0" parTransId="{5DF74D26-FB1A-4288-BC4A-AD025168F663}" sibTransId="{D321D970-6E19-4D6A-85A6-5FDCE27EBDCF}"/>
    <dgm:cxn modelId="{AA28387C-3D14-4DDF-85BE-EA7AF906CAC7}" type="presOf" srcId="{05BEFE12-D427-4902-86F5-EAD90DA2FFD5}" destId="{F90A8C90-D505-4692-8C8C-5537D4942D4D}" srcOrd="0" destOrd="0" presId="urn:microsoft.com/office/officeart/2008/layout/LinedList"/>
    <dgm:cxn modelId="{0E6CC282-97C8-4C20-9AE4-76EE5E3DF3C8}" type="presOf" srcId="{D9BA512F-B132-418F-AD19-AE3B58AA4B7D}" destId="{0F1F61D9-79DB-4F84-B02A-D59C9AFFA461}" srcOrd="0" destOrd="0" presId="urn:microsoft.com/office/officeart/2008/layout/LinedList"/>
    <dgm:cxn modelId="{8DD9EFE6-8CB8-49FC-8E2D-A9637813948F}" srcId="{0BDED6A3-B153-487C-BD7C-FB16FC94D907}" destId="{D9BA512F-B132-418F-AD19-AE3B58AA4B7D}" srcOrd="1" destOrd="0" parTransId="{4D5FE846-21A1-4482-B99E-E74C2E53D6D5}" sibTransId="{E3E7B0B6-ECE7-4E47-9990-8D606B40E97C}"/>
    <dgm:cxn modelId="{D0B7F2EF-20AB-43D9-8927-BB3C7F208BFC}" type="presParOf" srcId="{3837B40F-37CD-48D9-9D8E-80B0E4D2F6DF}" destId="{2141F172-BE44-48F3-91F4-673BEF78190C}" srcOrd="0" destOrd="0" presId="urn:microsoft.com/office/officeart/2008/layout/LinedList"/>
    <dgm:cxn modelId="{9DE17C4D-B4E5-4775-9FCD-B7D44111FE62}" type="presParOf" srcId="{3837B40F-37CD-48D9-9D8E-80B0E4D2F6DF}" destId="{3E21DF16-8FE5-4706-A654-B1EABB4ACD09}" srcOrd="1" destOrd="0" presId="urn:microsoft.com/office/officeart/2008/layout/LinedList"/>
    <dgm:cxn modelId="{CB5E00EE-A947-432B-8977-B67BAF92DEED}" type="presParOf" srcId="{3E21DF16-8FE5-4706-A654-B1EABB4ACD09}" destId="{CD562439-D7F4-4494-B149-74E9C80914C6}" srcOrd="0" destOrd="0" presId="urn:microsoft.com/office/officeart/2008/layout/LinedList"/>
    <dgm:cxn modelId="{43A7958F-EE63-4BAF-9D42-2EEB0FC0FA41}" type="presParOf" srcId="{3E21DF16-8FE5-4706-A654-B1EABB4ACD09}" destId="{AE9AAA8D-913E-46FF-B36C-8134BC62E243}" srcOrd="1" destOrd="0" presId="urn:microsoft.com/office/officeart/2008/layout/LinedList"/>
    <dgm:cxn modelId="{788ED75B-36C4-4E1F-A1FC-EC66ACA48856}" type="presParOf" srcId="{3837B40F-37CD-48D9-9D8E-80B0E4D2F6DF}" destId="{C039894F-1058-4253-9351-C83A5952458C}" srcOrd="2" destOrd="0" presId="urn:microsoft.com/office/officeart/2008/layout/LinedList"/>
    <dgm:cxn modelId="{7A0C6BE2-DF56-4B84-BF47-CC291F51D300}" type="presParOf" srcId="{3837B40F-37CD-48D9-9D8E-80B0E4D2F6DF}" destId="{3F177A22-EE30-40FC-AA0D-7FA58994AFE0}" srcOrd="3" destOrd="0" presId="urn:microsoft.com/office/officeart/2008/layout/LinedList"/>
    <dgm:cxn modelId="{D6C7E435-1EBE-4EE4-8846-275B297A8DAC}" type="presParOf" srcId="{3F177A22-EE30-40FC-AA0D-7FA58994AFE0}" destId="{0F1F61D9-79DB-4F84-B02A-D59C9AFFA461}" srcOrd="0" destOrd="0" presId="urn:microsoft.com/office/officeart/2008/layout/LinedList"/>
    <dgm:cxn modelId="{71FE9491-2BC9-400B-AB7B-FCDE9524D060}" type="presParOf" srcId="{3F177A22-EE30-40FC-AA0D-7FA58994AFE0}" destId="{C26A4511-F52E-41EA-B461-ADD20C206D13}" srcOrd="1" destOrd="0" presId="urn:microsoft.com/office/officeart/2008/layout/LinedList"/>
    <dgm:cxn modelId="{ACDDB24A-6B0A-4DA2-8542-9DC6DDFF5652}" type="presParOf" srcId="{3837B40F-37CD-48D9-9D8E-80B0E4D2F6DF}" destId="{CF17782B-DA1B-4C4E-9501-F666599FA7FF}" srcOrd="4" destOrd="0" presId="urn:microsoft.com/office/officeart/2008/layout/LinedList"/>
    <dgm:cxn modelId="{A4F6E415-4BF6-4EBF-AFB3-FEC95B8ECFE2}" type="presParOf" srcId="{3837B40F-37CD-48D9-9D8E-80B0E4D2F6DF}" destId="{99B7E93C-7ABB-47B0-B37E-A836385010AA}" srcOrd="5" destOrd="0" presId="urn:microsoft.com/office/officeart/2008/layout/LinedList"/>
    <dgm:cxn modelId="{649D3309-CBAB-4A50-B4E8-37D9E4B47F0F}" type="presParOf" srcId="{99B7E93C-7ABB-47B0-B37E-A836385010AA}" destId="{F90A8C90-D505-4692-8C8C-5537D4942D4D}" srcOrd="0" destOrd="0" presId="urn:microsoft.com/office/officeart/2008/layout/LinedList"/>
    <dgm:cxn modelId="{2F306BA2-A982-433C-9BE8-482C66F6F3E9}" type="presParOf" srcId="{99B7E93C-7ABB-47B0-B37E-A836385010AA}" destId="{4C28B3C2-6159-40CB-B58E-573F42863CDD}" srcOrd="1" destOrd="0" presId="urn:microsoft.com/office/officeart/2008/layout/LinedList"/>
    <dgm:cxn modelId="{EF00C875-CBD5-4CA7-B9EE-FEA6F90EA47F}" type="presParOf" srcId="{3837B40F-37CD-48D9-9D8E-80B0E4D2F6DF}" destId="{998E0A5A-07F6-48AF-8F5B-99B08ACF5527}" srcOrd="6" destOrd="0" presId="urn:microsoft.com/office/officeart/2008/layout/LinedList"/>
    <dgm:cxn modelId="{8E0CB4A5-ADF0-494B-A50F-E81A9C758650}" type="presParOf" srcId="{3837B40F-37CD-48D9-9D8E-80B0E4D2F6DF}" destId="{495470A0-B476-45C1-81B3-7C8083C791AB}" srcOrd="7" destOrd="0" presId="urn:microsoft.com/office/officeart/2008/layout/LinedList"/>
    <dgm:cxn modelId="{FA822ED5-A4FB-4B94-90FC-9B8C218704B0}" type="presParOf" srcId="{495470A0-B476-45C1-81B3-7C8083C791AB}" destId="{2416300C-A9EA-4090-831C-0ACEF8CF6284}" srcOrd="0" destOrd="0" presId="urn:microsoft.com/office/officeart/2008/layout/LinedList"/>
    <dgm:cxn modelId="{60D5EE06-8C89-4A0B-B4E4-4F181A2DD8DD}" type="presParOf" srcId="{495470A0-B476-45C1-81B3-7C8083C791AB}" destId="{371B846B-4016-4317-9422-746F39F60C4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83CD08-DC9A-4648-8C46-517DDFE43183}" type="doc">
      <dgm:prSet loTypeId="urn:microsoft.com/office/officeart/2005/8/layout/vProcess5" loCatId="process" qsTypeId="urn:microsoft.com/office/officeart/2005/8/quickstyle/simple2" qsCatId="simple" csTypeId="urn:microsoft.com/office/officeart/2005/8/colors/accent2_2" csCatId="accent2" phldr="1"/>
      <dgm:spPr/>
      <dgm:t>
        <a:bodyPr/>
        <a:lstStyle/>
        <a:p>
          <a:endParaRPr lang="en-US"/>
        </a:p>
      </dgm:t>
    </dgm:pt>
    <dgm:pt modelId="{F3A91CB2-BA5C-4A7C-8C6F-0760006A1AC1}">
      <dgm:prSet custT="1"/>
      <dgm:spPr/>
      <dgm:t>
        <a:bodyPr/>
        <a:lstStyle/>
        <a:p>
          <a:r>
            <a:rPr lang="en-US" sz="3200" b="0" dirty="0"/>
            <a:t>BASICS OF MONEY MANAGEMENT: EXPENSES – </a:t>
          </a:r>
        </a:p>
        <a:p>
          <a:r>
            <a:rPr lang="en-US" sz="3200" b="0" dirty="0"/>
            <a:t>NEEDS VS. WANTS</a:t>
          </a:r>
        </a:p>
      </dgm:t>
    </dgm:pt>
    <dgm:pt modelId="{51FD001F-82D2-45CE-B89A-3229ACAC5340}" type="parTrans" cxnId="{B699BA61-9563-4CB3-826A-DC267E4504BD}">
      <dgm:prSet/>
      <dgm:spPr/>
      <dgm:t>
        <a:bodyPr/>
        <a:lstStyle/>
        <a:p>
          <a:endParaRPr lang="en-US"/>
        </a:p>
      </dgm:t>
    </dgm:pt>
    <dgm:pt modelId="{9178B991-68AE-438F-982E-94B6BD92F11F}" type="sibTrans" cxnId="{B699BA61-9563-4CB3-826A-DC267E4504BD}">
      <dgm:prSet/>
      <dgm:spPr/>
      <dgm:t>
        <a:bodyPr/>
        <a:lstStyle/>
        <a:p>
          <a:endParaRPr lang="en-US"/>
        </a:p>
      </dgm:t>
    </dgm:pt>
    <dgm:pt modelId="{BF6F93E1-21E2-4E82-BFEF-BC10CA18711A}">
      <dgm:prSet/>
      <dgm:spPr/>
      <dgm:t>
        <a:bodyPr/>
        <a:lstStyle/>
        <a:p>
          <a:r>
            <a:rPr lang="en-US" dirty="0"/>
            <a:t>Needs:  Essentials like school supplies, transportation, or basic food</a:t>
          </a:r>
        </a:p>
      </dgm:t>
    </dgm:pt>
    <dgm:pt modelId="{01BC14E4-4ABF-46F7-A6EF-53CEB3299C58}" type="parTrans" cxnId="{C458FB2B-B0B4-467A-B8EB-F8C0CD7A49DC}">
      <dgm:prSet/>
      <dgm:spPr/>
      <dgm:t>
        <a:bodyPr/>
        <a:lstStyle/>
        <a:p>
          <a:endParaRPr lang="en-US"/>
        </a:p>
      </dgm:t>
    </dgm:pt>
    <dgm:pt modelId="{53B33F20-D754-4CD4-87AD-B4BAAB8CAD0C}" type="sibTrans" cxnId="{C458FB2B-B0B4-467A-B8EB-F8C0CD7A49DC}">
      <dgm:prSet/>
      <dgm:spPr/>
      <dgm:t>
        <a:bodyPr/>
        <a:lstStyle/>
        <a:p>
          <a:endParaRPr lang="en-US"/>
        </a:p>
      </dgm:t>
    </dgm:pt>
    <dgm:pt modelId="{2D7C40A3-D693-48C0-9A48-EE304DA08176}">
      <dgm:prSet/>
      <dgm:spPr/>
      <dgm:t>
        <a:bodyPr/>
        <a:lstStyle/>
        <a:p>
          <a:r>
            <a:rPr lang="en-US"/>
            <a:t>Wants:  Fun stuff like streaming subscriptions, clothes, or eating out</a:t>
          </a:r>
        </a:p>
      </dgm:t>
    </dgm:pt>
    <dgm:pt modelId="{B59A5ED9-5A3D-4F17-B9B6-9D36F6C2508F}" type="parTrans" cxnId="{F8EC21B3-2B48-4F1B-A24E-97FEE2FC62BB}">
      <dgm:prSet/>
      <dgm:spPr/>
      <dgm:t>
        <a:bodyPr/>
        <a:lstStyle/>
        <a:p>
          <a:endParaRPr lang="en-US"/>
        </a:p>
      </dgm:t>
    </dgm:pt>
    <dgm:pt modelId="{529F9B43-0F6E-4B58-9857-5E0945718F16}" type="sibTrans" cxnId="{F8EC21B3-2B48-4F1B-A24E-97FEE2FC62BB}">
      <dgm:prSet/>
      <dgm:spPr/>
      <dgm:t>
        <a:bodyPr/>
        <a:lstStyle/>
        <a:p>
          <a:endParaRPr lang="en-US"/>
        </a:p>
      </dgm:t>
    </dgm:pt>
    <dgm:pt modelId="{307A2E89-21D0-4B49-BDA6-B9968B92DB20}">
      <dgm:prSet/>
      <dgm:spPr/>
      <dgm:t>
        <a:bodyPr/>
        <a:lstStyle/>
        <a:p>
          <a:r>
            <a:rPr lang="en-US"/>
            <a:t>Prioritizing needs over wants is key to staying balanced</a:t>
          </a:r>
        </a:p>
      </dgm:t>
    </dgm:pt>
    <dgm:pt modelId="{8BFA8A82-12A4-4A75-985B-030081817E4A}" type="parTrans" cxnId="{DFED1789-8439-4197-903C-3F521B2677AD}">
      <dgm:prSet/>
      <dgm:spPr/>
      <dgm:t>
        <a:bodyPr/>
        <a:lstStyle/>
        <a:p>
          <a:endParaRPr lang="en-US"/>
        </a:p>
      </dgm:t>
    </dgm:pt>
    <dgm:pt modelId="{D7F324A1-B2E9-4669-91D6-40B4CDBF725A}" type="sibTrans" cxnId="{DFED1789-8439-4197-903C-3F521B2677AD}">
      <dgm:prSet/>
      <dgm:spPr/>
      <dgm:t>
        <a:bodyPr/>
        <a:lstStyle/>
        <a:p>
          <a:endParaRPr lang="en-US"/>
        </a:p>
      </dgm:t>
    </dgm:pt>
    <dgm:pt modelId="{73D90E0E-D7A3-44B5-9D50-BA86F503648E}" type="pres">
      <dgm:prSet presAssocID="{F083CD08-DC9A-4648-8C46-517DDFE43183}" presName="outerComposite" presStyleCnt="0">
        <dgm:presLayoutVars>
          <dgm:chMax val="5"/>
          <dgm:dir/>
          <dgm:resizeHandles val="exact"/>
        </dgm:presLayoutVars>
      </dgm:prSet>
      <dgm:spPr/>
    </dgm:pt>
    <dgm:pt modelId="{F49EF186-0826-4DC8-B915-B09CA5397D5F}" type="pres">
      <dgm:prSet presAssocID="{F083CD08-DC9A-4648-8C46-517DDFE43183}" presName="dummyMaxCanvas" presStyleCnt="0">
        <dgm:presLayoutVars/>
      </dgm:prSet>
      <dgm:spPr/>
    </dgm:pt>
    <dgm:pt modelId="{EBB28AF3-948D-46A6-B3F4-7820AB85191B}" type="pres">
      <dgm:prSet presAssocID="{F083CD08-DC9A-4648-8C46-517DDFE43183}" presName="FourNodes_1" presStyleLbl="node1" presStyleIdx="0" presStyleCnt="4" custLinFactY="-33338" custLinFactNeighborX="-2458" custLinFactNeighborY="-100000">
        <dgm:presLayoutVars>
          <dgm:bulletEnabled val="1"/>
        </dgm:presLayoutVars>
      </dgm:prSet>
      <dgm:spPr/>
    </dgm:pt>
    <dgm:pt modelId="{E376E2D5-67D2-44CE-877E-29C38E53452E}" type="pres">
      <dgm:prSet presAssocID="{F083CD08-DC9A-4648-8C46-517DDFE43183}" presName="FourNodes_2" presStyleLbl="node1" presStyleIdx="1" presStyleCnt="4">
        <dgm:presLayoutVars>
          <dgm:bulletEnabled val="1"/>
        </dgm:presLayoutVars>
      </dgm:prSet>
      <dgm:spPr/>
    </dgm:pt>
    <dgm:pt modelId="{913A6FF5-2C95-42D7-94B4-987AD7209F50}" type="pres">
      <dgm:prSet presAssocID="{F083CD08-DC9A-4648-8C46-517DDFE43183}" presName="FourNodes_3" presStyleLbl="node1" presStyleIdx="2" presStyleCnt="4">
        <dgm:presLayoutVars>
          <dgm:bulletEnabled val="1"/>
        </dgm:presLayoutVars>
      </dgm:prSet>
      <dgm:spPr/>
    </dgm:pt>
    <dgm:pt modelId="{3FD3707D-256D-41C0-AADB-2C7023389F84}" type="pres">
      <dgm:prSet presAssocID="{F083CD08-DC9A-4648-8C46-517DDFE43183}" presName="FourNodes_4" presStyleLbl="node1" presStyleIdx="3" presStyleCnt="4">
        <dgm:presLayoutVars>
          <dgm:bulletEnabled val="1"/>
        </dgm:presLayoutVars>
      </dgm:prSet>
      <dgm:spPr/>
    </dgm:pt>
    <dgm:pt modelId="{22E7FBAF-05D1-4CC0-A398-353FBFE63840}" type="pres">
      <dgm:prSet presAssocID="{F083CD08-DC9A-4648-8C46-517DDFE43183}" presName="FourConn_1-2" presStyleLbl="fgAccFollowNode1" presStyleIdx="0" presStyleCnt="3">
        <dgm:presLayoutVars>
          <dgm:bulletEnabled val="1"/>
        </dgm:presLayoutVars>
      </dgm:prSet>
      <dgm:spPr/>
    </dgm:pt>
    <dgm:pt modelId="{6E41EFF1-256C-4B12-8A4F-523FA5CB02D8}" type="pres">
      <dgm:prSet presAssocID="{F083CD08-DC9A-4648-8C46-517DDFE43183}" presName="FourConn_2-3" presStyleLbl="fgAccFollowNode1" presStyleIdx="1" presStyleCnt="3">
        <dgm:presLayoutVars>
          <dgm:bulletEnabled val="1"/>
        </dgm:presLayoutVars>
      </dgm:prSet>
      <dgm:spPr/>
    </dgm:pt>
    <dgm:pt modelId="{FD3A78B0-D215-4BCA-95EE-842E4EFFF5E8}" type="pres">
      <dgm:prSet presAssocID="{F083CD08-DC9A-4648-8C46-517DDFE43183}" presName="FourConn_3-4" presStyleLbl="fgAccFollowNode1" presStyleIdx="2" presStyleCnt="3">
        <dgm:presLayoutVars>
          <dgm:bulletEnabled val="1"/>
        </dgm:presLayoutVars>
      </dgm:prSet>
      <dgm:spPr/>
    </dgm:pt>
    <dgm:pt modelId="{B2BACAF7-5781-44AA-A3AC-DC3C0156E4C1}" type="pres">
      <dgm:prSet presAssocID="{F083CD08-DC9A-4648-8C46-517DDFE43183}" presName="FourNodes_1_text" presStyleLbl="node1" presStyleIdx="3" presStyleCnt="4">
        <dgm:presLayoutVars>
          <dgm:bulletEnabled val="1"/>
        </dgm:presLayoutVars>
      </dgm:prSet>
      <dgm:spPr/>
    </dgm:pt>
    <dgm:pt modelId="{6F3B43F9-B98A-4FC2-A0A1-BD312102F47B}" type="pres">
      <dgm:prSet presAssocID="{F083CD08-DC9A-4648-8C46-517DDFE43183}" presName="FourNodes_2_text" presStyleLbl="node1" presStyleIdx="3" presStyleCnt="4">
        <dgm:presLayoutVars>
          <dgm:bulletEnabled val="1"/>
        </dgm:presLayoutVars>
      </dgm:prSet>
      <dgm:spPr/>
    </dgm:pt>
    <dgm:pt modelId="{5AEC81BF-FA21-4AA7-BF5D-B18B6B15A5A7}" type="pres">
      <dgm:prSet presAssocID="{F083CD08-DC9A-4648-8C46-517DDFE43183}" presName="FourNodes_3_text" presStyleLbl="node1" presStyleIdx="3" presStyleCnt="4">
        <dgm:presLayoutVars>
          <dgm:bulletEnabled val="1"/>
        </dgm:presLayoutVars>
      </dgm:prSet>
      <dgm:spPr/>
    </dgm:pt>
    <dgm:pt modelId="{3C44E869-C490-4EB7-8015-6D87163684FE}" type="pres">
      <dgm:prSet presAssocID="{F083CD08-DC9A-4648-8C46-517DDFE43183}" presName="FourNodes_4_text" presStyleLbl="node1" presStyleIdx="3" presStyleCnt="4">
        <dgm:presLayoutVars>
          <dgm:bulletEnabled val="1"/>
        </dgm:presLayoutVars>
      </dgm:prSet>
      <dgm:spPr/>
    </dgm:pt>
  </dgm:ptLst>
  <dgm:cxnLst>
    <dgm:cxn modelId="{B367EE01-835B-45DC-AC11-3CFD9AAB5612}" type="presOf" srcId="{F3A91CB2-BA5C-4A7C-8C6F-0760006A1AC1}" destId="{B2BACAF7-5781-44AA-A3AC-DC3C0156E4C1}" srcOrd="1" destOrd="0" presId="urn:microsoft.com/office/officeart/2005/8/layout/vProcess5"/>
    <dgm:cxn modelId="{839A0704-C864-48F9-B62F-4ACDC4AFC41C}" type="presOf" srcId="{F3A91CB2-BA5C-4A7C-8C6F-0760006A1AC1}" destId="{EBB28AF3-948D-46A6-B3F4-7820AB85191B}" srcOrd="0" destOrd="0" presId="urn:microsoft.com/office/officeart/2005/8/layout/vProcess5"/>
    <dgm:cxn modelId="{CFEC131A-7439-4D23-9F16-8FDB295E96EC}" type="presOf" srcId="{F083CD08-DC9A-4648-8C46-517DDFE43183}" destId="{73D90E0E-D7A3-44B5-9D50-BA86F503648E}" srcOrd="0" destOrd="0" presId="urn:microsoft.com/office/officeart/2005/8/layout/vProcess5"/>
    <dgm:cxn modelId="{C458FB2B-B0B4-467A-B8EB-F8C0CD7A49DC}" srcId="{F083CD08-DC9A-4648-8C46-517DDFE43183}" destId="{BF6F93E1-21E2-4E82-BFEF-BC10CA18711A}" srcOrd="1" destOrd="0" parTransId="{01BC14E4-4ABF-46F7-A6EF-53CEB3299C58}" sibTransId="{53B33F20-D754-4CD4-87AD-B4BAAB8CAD0C}"/>
    <dgm:cxn modelId="{7329143F-F89A-4143-B2B0-008550CA7B74}" type="presOf" srcId="{307A2E89-21D0-4B49-BDA6-B9968B92DB20}" destId="{3FD3707D-256D-41C0-AADB-2C7023389F84}" srcOrd="0" destOrd="0" presId="urn:microsoft.com/office/officeart/2005/8/layout/vProcess5"/>
    <dgm:cxn modelId="{2DC8A45C-1D93-4410-BB0A-D8179FF0895D}" type="presOf" srcId="{529F9B43-0F6E-4B58-9857-5E0945718F16}" destId="{FD3A78B0-D215-4BCA-95EE-842E4EFFF5E8}" srcOrd="0" destOrd="0" presId="urn:microsoft.com/office/officeart/2005/8/layout/vProcess5"/>
    <dgm:cxn modelId="{87CB7F41-53C9-429A-AE27-6CB67A370771}" type="presOf" srcId="{BF6F93E1-21E2-4E82-BFEF-BC10CA18711A}" destId="{E376E2D5-67D2-44CE-877E-29C38E53452E}" srcOrd="0" destOrd="0" presId="urn:microsoft.com/office/officeart/2005/8/layout/vProcess5"/>
    <dgm:cxn modelId="{B699BA61-9563-4CB3-826A-DC267E4504BD}" srcId="{F083CD08-DC9A-4648-8C46-517DDFE43183}" destId="{F3A91CB2-BA5C-4A7C-8C6F-0760006A1AC1}" srcOrd="0" destOrd="0" parTransId="{51FD001F-82D2-45CE-B89A-3229ACAC5340}" sibTransId="{9178B991-68AE-438F-982E-94B6BD92F11F}"/>
    <dgm:cxn modelId="{99BF1967-46DC-4B93-8E74-C0468CC81871}" type="presOf" srcId="{9178B991-68AE-438F-982E-94B6BD92F11F}" destId="{22E7FBAF-05D1-4CC0-A398-353FBFE63840}" srcOrd="0" destOrd="0" presId="urn:microsoft.com/office/officeart/2005/8/layout/vProcess5"/>
    <dgm:cxn modelId="{E2D2FC48-824E-43FA-AE15-5E154A44B0DA}" type="presOf" srcId="{BF6F93E1-21E2-4E82-BFEF-BC10CA18711A}" destId="{6F3B43F9-B98A-4FC2-A0A1-BD312102F47B}" srcOrd="1" destOrd="0" presId="urn:microsoft.com/office/officeart/2005/8/layout/vProcess5"/>
    <dgm:cxn modelId="{9315B677-BF47-4962-8162-898F792C02C2}" type="presOf" srcId="{2D7C40A3-D693-48C0-9A48-EE304DA08176}" destId="{5AEC81BF-FA21-4AA7-BF5D-B18B6B15A5A7}" srcOrd="1" destOrd="0" presId="urn:microsoft.com/office/officeart/2005/8/layout/vProcess5"/>
    <dgm:cxn modelId="{FAD30280-99F9-46A4-B93A-E98A3042598B}" type="presOf" srcId="{307A2E89-21D0-4B49-BDA6-B9968B92DB20}" destId="{3C44E869-C490-4EB7-8015-6D87163684FE}" srcOrd="1" destOrd="0" presId="urn:microsoft.com/office/officeart/2005/8/layout/vProcess5"/>
    <dgm:cxn modelId="{DFED1789-8439-4197-903C-3F521B2677AD}" srcId="{F083CD08-DC9A-4648-8C46-517DDFE43183}" destId="{307A2E89-21D0-4B49-BDA6-B9968B92DB20}" srcOrd="3" destOrd="0" parTransId="{8BFA8A82-12A4-4A75-985B-030081817E4A}" sibTransId="{D7F324A1-B2E9-4669-91D6-40B4CDBF725A}"/>
    <dgm:cxn modelId="{107685B2-16FD-455C-8E0E-861610FB6C78}" type="presOf" srcId="{2D7C40A3-D693-48C0-9A48-EE304DA08176}" destId="{913A6FF5-2C95-42D7-94B4-987AD7209F50}" srcOrd="0" destOrd="0" presId="urn:microsoft.com/office/officeart/2005/8/layout/vProcess5"/>
    <dgm:cxn modelId="{F8EC21B3-2B48-4F1B-A24E-97FEE2FC62BB}" srcId="{F083CD08-DC9A-4648-8C46-517DDFE43183}" destId="{2D7C40A3-D693-48C0-9A48-EE304DA08176}" srcOrd="2" destOrd="0" parTransId="{B59A5ED9-5A3D-4F17-B9B6-9D36F6C2508F}" sibTransId="{529F9B43-0F6E-4B58-9857-5E0945718F16}"/>
    <dgm:cxn modelId="{6A89B4C4-D18A-4845-B287-B23D86AF91E6}" type="presOf" srcId="{53B33F20-D754-4CD4-87AD-B4BAAB8CAD0C}" destId="{6E41EFF1-256C-4B12-8A4F-523FA5CB02D8}" srcOrd="0" destOrd="0" presId="urn:microsoft.com/office/officeart/2005/8/layout/vProcess5"/>
    <dgm:cxn modelId="{5B20FBDD-CDE0-40C0-8FA9-C5A5D7D286BF}" type="presParOf" srcId="{73D90E0E-D7A3-44B5-9D50-BA86F503648E}" destId="{F49EF186-0826-4DC8-B915-B09CA5397D5F}" srcOrd="0" destOrd="0" presId="urn:microsoft.com/office/officeart/2005/8/layout/vProcess5"/>
    <dgm:cxn modelId="{AC23C93F-1411-4684-948B-4289851321A6}" type="presParOf" srcId="{73D90E0E-D7A3-44B5-9D50-BA86F503648E}" destId="{EBB28AF3-948D-46A6-B3F4-7820AB85191B}" srcOrd="1" destOrd="0" presId="urn:microsoft.com/office/officeart/2005/8/layout/vProcess5"/>
    <dgm:cxn modelId="{1981943C-AA8D-4CED-A897-51B41007C5EA}" type="presParOf" srcId="{73D90E0E-D7A3-44B5-9D50-BA86F503648E}" destId="{E376E2D5-67D2-44CE-877E-29C38E53452E}" srcOrd="2" destOrd="0" presId="urn:microsoft.com/office/officeart/2005/8/layout/vProcess5"/>
    <dgm:cxn modelId="{C62FE18C-3597-4160-BA36-E9741E98044C}" type="presParOf" srcId="{73D90E0E-D7A3-44B5-9D50-BA86F503648E}" destId="{913A6FF5-2C95-42D7-94B4-987AD7209F50}" srcOrd="3" destOrd="0" presId="urn:microsoft.com/office/officeart/2005/8/layout/vProcess5"/>
    <dgm:cxn modelId="{7826429F-C3B8-4394-BB47-5D717752790F}" type="presParOf" srcId="{73D90E0E-D7A3-44B5-9D50-BA86F503648E}" destId="{3FD3707D-256D-41C0-AADB-2C7023389F84}" srcOrd="4" destOrd="0" presId="urn:microsoft.com/office/officeart/2005/8/layout/vProcess5"/>
    <dgm:cxn modelId="{F76D5E33-1890-4645-8BBE-2E0AC1D28F4B}" type="presParOf" srcId="{73D90E0E-D7A3-44B5-9D50-BA86F503648E}" destId="{22E7FBAF-05D1-4CC0-A398-353FBFE63840}" srcOrd="5" destOrd="0" presId="urn:microsoft.com/office/officeart/2005/8/layout/vProcess5"/>
    <dgm:cxn modelId="{8FC6ADD2-C2F6-4529-84D2-147525A789AE}" type="presParOf" srcId="{73D90E0E-D7A3-44B5-9D50-BA86F503648E}" destId="{6E41EFF1-256C-4B12-8A4F-523FA5CB02D8}" srcOrd="6" destOrd="0" presId="urn:microsoft.com/office/officeart/2005/8/layout/vProcess5"/>
    <dgm:cxn modelId="{02EEF35C-64E4-4600-8253-F31F188B7C3D}" type="presParOf" srcId="{73D90E0E-D7A3-44B5-9D50-BA86F503648E}" destId="{FD3A78B0-D215-4BCA-95EE-842E4EFFF5E8}" srcOrd="7" destOrd="0" presId="urn:microsoft.com/office/officeart/2005/8/layout/vProcess5"/>
    <dgm:cxn modelId="{A264C184-FEC3-45C8-B566-3FD038FC9F86}" type="presParOf" srcId="{73D90E0E-D7A3-44B5-9D50-BA86F503648E}" destId="{B2BACAF7-5781-44AA-A3AC-DC3C0156E4C1}" srcOrd="8" destOrd="0" presId="urn:microsoft.com/office/officeart/2005/8/layout/vProcess5"/>
    <dgm:cxn modelId="{DF919C76-8094-4FA3-8B43-C5A07E3C3A91}" type="presParOf" srcId="{73D90E0E-D7A3-44B5-9D50-BA86F503648E}" destId="{6F3B43F9-B98A-4FC2-A0A1-BD312102F47B}" srcOrd="9" destOrd="0" presId="urn:microsoft.com/office/officeart/2005/8/layout/vProcess5"/>
    <dgm:cxn modelId="{56472CBB-B912-47F1-8295-7BDA9BBCBE43}" type="presParOf" srcId="{73D90E0E-D7A3-44B5-9D50-BA86F503648E}" destId="{5AEC81BF-FA21-4AA7-BF5D-B18B6B15A5A7}" srcOrd="10" destOrd="0" presId="urn:microsoft.com/office/officeart/2005/8/layout/vProcess5"/>
    <dgm:cxn modelId="{E6064C9E-5916-4309-B8DB-9867490110E1}" type="presParOf" srcId="{73D90E0E-D7A3-44B5-9D50-BA86F503648E}" destId="{3C44E869-C490-4EB7-8015-6D87163684FE}"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B73D87-EF4D-4EB6-8452-29B63B71B4EB}" type="doc">
      <dgm:prSet loTypeId="urn:microsoft.com/office/officeart/2005/8/layout/vProcess5" loCatId="process" qsTypeId="urn:microsoft.com/office/officeart/2005/8/quickstyle/simple2" qsCatId="simple" csTypeId="urn:microsoft.com/office/officeart/2005/8/colors/accent2_2" csCatId="accent2"/>
      <dgm:spPr/>
      <dgm:t>
        <a:bodyPr/>
        <a:lstStyle/>
        <a:p>
          <a:endParaRPr lang="en-US"/>
        </a:p>
      </dgm:t>
    </dgm:pt>
    <dgm:pt modelId="{0D1C6EA5-311B-4B14-B2FC-C97BDFCDD349}">
      <dgm:prSet custT="1"/>
      <dgm:spPr/>
      <dgm:t>
        <a:bodyPr/>
        <a:lstStyle/>
        <a:p>
          <a:r>
            <a:rPr lang="en-US" sz="4600" dirty="0"/>
            <a:t>WHAT IS BUDGETING?</a:t>
          </a:r>
        </a:p>
      </dgm:t>
    </dgm:pt>
    <dgm:pt modelId="{2DD7438B-2D04-4704-B2E9-B6CFE556E5E7}" type="parTrans" cxnId="{7186A472-6EA4-46AD-9860-9DFF8CECE635}">
      <dgm:prSet/>
      <dgm:spPr/>
      <dgm:t>
        <a:bodyPr/>
        <a:lstStyle/>
        <a:p>
          <a:endParaRPr lang="en-US"/>
        </a:p>
      </dgm:t>
    </dgm:pt>
    <dgm:pt modelId="{EA1535A3-229F-4B80-9267-11D4371127E7}" type="sibTrans" cxnId="{7186A472-6EA4-46AD-9860-9DFF8CECE635}">
      <dgm:prSet/>
      <dgm:spPr/>
      <dgm:t>
        <a:bodyPr/>
        <a:lstStyle/>
        <a:p>
          <a:endParaRPr lang="en-US"/>
        </a:p>
      </dgm:t>
    </dgm:pt>
    <dgm:pt modelId="{2FE07646-9FBB-4843-A448-CC26ABAD3DC7}">
      <dgm:prSet custT="1"/>
      <dgm:spPr/>
      <dgm:t>
        <a:bodyPr/>
        <a:lstStyle/>
        <a:p>
          <a:r>
            <a:rPr lang="en-US" sz="3000" dirty="0"/>
            <a:t>Budgeting is a plan that matches your income to expenses, savings, and goals.  It’s like a roadmap for your money – helping you live within your means and avoid surprise.</a:t>
          </a:r>
        </a:p>
      </dgm:t>
    </dgm:pt>
    <dgm:pt modelId="{6C90F0FB-9AFD-4433-9B74-16D8A4E92581}" type="parTrans" cxnId="{0016AC9E-E36F-4441-BC6E-88B32DCEB99C}">
      <dgm:prSet/>
      <dgm:spPr/>
      <dgm:t>
        <a:bodyPr/>
        <a:lstStyle/>
        <a:p>
          <a:endParaRPr lang="en-US"/>
        </a:p>
      </dgm:t>
    </dgm:pt>
    <dgm:pt modelId="{439F97A5-D2B1-4DD1-8483-FAAD4323696F}" type="sibTrans" cxnId="{0016AC9E-E36F-4441-BC6E-88B32DCEB99C}">
      <dgm:prSet/>
      <dgm:spPr/>
      <dgm:t>
        <a:bodyPr/>
        <a:lstStyle/>
        <a:p>
          <a:endParaRPr lang="en-US"/>
        </a:p>
      </dgm:t>
    </dgm:pt>
    <dgm:pt modelId="{21482BE2-0C58-4B07-8E72-3B86E0751ECE}">
      <dgm:prSet custT="1"/>
      <dgm:spPr/>
      <dgm:t>
        <a:bodyPr/>
        <a:lstStyle/>
        <a:p>
          <a:r>
            <a:rPr lang="en-US" sz="3600" dirty="0"/>
            <a:t>Why budget? It prevents overspending and builds good habits early.</a:t>
          </a:r>
        </a:p>
      </dgm:t>
    </dgm:pt>
    <dgm:pt modelId="{E67BA58D-FA39-47DC-A0A0-115DAD6B2FCC}" type="parTrans" cxnId="{AF96BE77-5D01-4569-A01A-833FAD3E2B9C}">
      <dgm:prSet/>
      <dgm:spPr/>
      <dgm:t>
        <a:bodyPr/>
        <a:lstStyle/>
        <a:p>
          <a:endParaRPr lang="en-US"/>
        </a:p>
      </dgm:t>
    </dgm:pt>
    <dgm:pt modelId="{E53B3761-823B-4468-A410-2A69BE8A0CCA}" type="sibTrans" cxnId="{AF96BE77-5D01-4569-A01A-833FAD3E2B9C}">
      <dgm:prSet/>
      <dgm:spPr/>
      <dgm:t>
        <a:bodyPr/>
        <a:lstStyle/>
        <a:p>
          <a:endParaRPr lang="en-US"/>
        </a:p>
      </dgm:t>
    </dgm:pt>
    <dgm:pt modelId="{41DEF216-1C4C-48AC-8B80-B0A3D0AB1C3E}" type="pres">
      <dgm:prSet presAssocID="{61B73D87-EF4D-4EB6-8452-29B63B71B4EB}" presName="outerComposite" presStyleCnt="0">
        <dgm:presLayoutVars>
          <dgm:chMax val="5"/>
          <dgm:dir/>
          <dgm:resizeHandles val="exact"/>
        </dgm:presLayoutVars>
      </dgm:prSet>
      <dgm:spPr/>
    </dgm:pt>
    <dgm:pt modelId="{E1FB6746-943D-4ED6-A2F2-D385A62FA7AF}" type="pres">
      <dgm:prSet presAssocID="{61B73D87-EF4D-4EB6-8452-29B63B71B4EB}" presName="dummyMaxCanvas" presStyleCnt="0">
        <dgm:presLayoutVars/>
      </dgm:prSet>
      <dgm:spPr/>
    </dgm:pt>
    <dgm:pt modelId="{F9E6BD0F-53A1-4579-94A8-42262270B73A}" type="pres">
      <dgm:prSet presAssocID="{61B73D87-EF4D-4EB6-8452-29B63B71B4EB}" presName="ThreeNodes_1" presStyleLbl="node1" presStyleIdx="0" presStyleCnt="3" custLinFactNeighborX="2225" custLinFactNeighborY="-22308">
        <dgm:presLayoutVars>
          <dgm:bulletEnabled val="1"/>
        </dgm:presLayoutVars>
      </dgm:prSet>
      <dgm:spPr/>
    </dgm:pt>
    <dgm:pt modelId="{E5662386-002B-4FAC-A49A-38B3261950F1}" type="pres">
      <dgm:prSet presAssocID="{61B73D87-EF4D-4EB6-8452-29B63B71B4EB}" presName="ThreeNodes_2" presStyleLbl="node1" presStyleIdx="1" presStyleCnt="3">
        <dgm:presLayoutVars>
          <dgm:bulletEnabled val="1"/>
        </dgm:presLayoutVars>
      </dgm:prSet>
      <dgm:spPr/>
    </dgm:pt>
    <dgm:pt modelId="{94B8C337-58CA-4337-92AD-1A015D2FE5EA}" type="pres">
      <dgm:prSet presAssocID="{61B73D87-EF4D-4EB6-8452-29B63B71B4EB}" presName="ThreeNodes_3" presStyleLbl="node1" presStyleIdx="2" presStyleCnt="3">
        <dgm:presLayoutVars>
          <dgm:bulletEnabled val="1"/>
        </dgm:presLayoutVars>
      </dgm:prSet>
      <dgm:spPr/>
    </dgm:pt>
    <dgm:pt modelId="{4829E2DF-DF61-4048-B6BC-794158FBEFE9}" type="pres">
      <dgm:prSet presAssocID="{61B73D87-EF4D-4EB6-8452-29B63B71B4EB}" presName="ThreeConn_1-2" presStyleLbl="fgAccFollowNode1" presStyleIdx="0" presStyleCnt="2">
        <dgm:presLayoutVars>
          <dgm:bulletEnabled val="1"/>
        </dgm:presLayoutVars>
      </dgm:prSet>
      <dgm:spPr/>
    </dgm:pt>
    <dgm:pt modelId="{CEE75B28-A6A4-4F29-8C9B-331514339575}" type="pres">
      <dgm:prSet presAssocID="{61B73D87-EF4D-4EB6-8452-29B63B71B4EB}" presName="ThreeConn_2-3" presStyleLbl="fgAccFollowNode1" presStyleIdx="1" presStyleCnt="2">
        <dgm:presLayoutVars>
          <dgm:bulletEnabled val="1"/>
        </dgm:presLayoutVars>
      </dgm:prSet>
      <dgm:spPr/>
    </dgm:pt>
    <dgm:pt modelId="{EF1D1875-034A-4B0B-A6B3-E4407F75DDC8}" type="pres">
      <dgm:prSet presAssocID="{61B73D87-EF4D-4EB6-8452-29B63B71B4EB}" presName="ThreeNodes_1_text" presStyleLbl="node1" presStyleIdx="2" presStyleCnt="3">
        <dgm:presLayoutVars>
          <dgm:bulletEnabled val="1"/>
        </dgm:presLayoutVars>
      </dgm:prSet>
      <dgm:spPr/>
    </dgm:pt>
    <dgm:pt modelId="{257F2C67-F18E-45D0-A3BC-3938AE0509AD}" type="pres">
      <dgm:prSet presAssocID="{61B73D87-EF4D-4EB6-8452-29B63B71B4EB}" presName="ThreeNodes_2_text" presStyleLbl="node1" presStyleIdx="2" presStyleCnt="3">
        <dgm:presLayoutVars>
          <dgm:bulletEnabled val="1"/>
        </dgm:presLayoutVars>
      </dgm:prSet>
      <dgm:spPr/>
    </dgm:pt>
    <dgm:pt modelId="{35DB9942-CE02-4986-B416-9ABB050CD54F}" type="pres">
      <dgm:prSet presAssocID="{61B73D87-EF4D-4EB6-8452-29B63B71B4EB}" presName="ThreeNodes_3_text" presStyleLbl="node1" presStyleIdx="2" presStyleCnt="3">
        <dgm:presLayoutVars>
          <dgm:bulletEnabled val="1"/>
        </dgm:presLayoutVars>
      </dgm:prSet>
      <dgm:spPr/>
    </dgm:pt>
  </dgm:ptLst>
  <dgm:cxnLst>
    <dgm:cxn modelId="{B4B91F03-721C-4787-B37F-A9966E11454A}" type="presOf" srcId="{2FE07646-9FBB-4843-A448-CC26ABAD3DC7}" destId="{257F2C67-F18E-45D0-A3BC-3938AE0509AD}" srcOrd="1" destOrd="0" presId="urn:microsoft.com/office/officeart/2005/8/layout/vProcess5"/>
    <dgm:cxn modelId="{E66E571A-6864-48BE-AA1E-10152B91D8A8}" type="presOf" srcId="{21482BE2-0C58-4B07-8E72-3B86E0751ECE}" destId="{94B8C337-58CA-4337-92AD-1A015D2FE5EA}" srcOrd="0" destOrd="0" presId="urn:microsoft.com/office/officeart/2005/8/layout/vProcess5"/>
    <dgm:cxn modelId="{96B7EC28-7DB9-4058-8EA1-4DE3EDFEE033}" type="presOf" srcId="{61B73D87-EF4D-4EB6-8452-29B63B71B4EB}" destId="{41DEF216-1C4C-48AC-8B80-B0A3D0AB1C3E}" srcOrd="0" destOrd="0" presId="urn:microsoft.com/office/officeart/2005/8/layout/vProcess5"/>
    <dgm:cxn modelId="{7186A472-6EA4-46AD-9860-9DFF8CECE635}" srcId="{61B73D87-EF4D-4EB6-8452-29B63B71B4EB}" destId="{0D1C6EA5-311B-4B14-B2FC-C97BDFCDD349}" srcOrd="0" destOrd="0" parTransId="{2DD7438B-2D04-4704-B2E9-B6CFE556E5E7}" sibTransId="{EA1535A3-229F-4B80-9267-11D4371127E7}"/>
    <dgm:cxn modelId="{1243A053-964D-46B5-B822-2D1D017D553B}" type="presOf" srcId="{0D1C6EA5-311B-4B14-B2FC-C97BDFCDD349}" destId="{EF1D1875-034A-4B0B-A6B3-E4407F75DDC8}" srcOrd="1" destOrd="0" presId="urn:microsoft.com/office/officeart/2005/8/layout/vProcess5"/>
    <dgm:cxn modelId="{AF96BE77-5D01-4569-A01A-833FAD3E2B9C}" srcId="{61B73D87-EF4D-4EB6-8452-29B63B71B4EB}" destId="{21482BE2-0C58-4B07-8E72-3B86E0751ECE}" srcOrd="2" destOrd="0" parTransId="{E67BA58D-FA39-47DC-A0A0-115DAD6B2FCC}" sibTransId="{E53B3761-823B-4468-A410-2A69BE8A0CCA}"/>
    <dgm:cxn modelId="{BE5F4E97-AACC-40C8-9468-D55DAF0303E6}" type="presOf" srcId="{439F97A5-D2B1-4DD1-8483-FAAD4323696F}" destId="{CEE75B28-A6A4-4F29-8C9B-331514339575}" srcOrd="0" destOrd="0" presId="urn:microsoft.com/office/officeart/2005/8/layout/vProcess5"/>
    <dgm:cxn modelId="{08F9369D-DFED-4380-9BE3-8B6EA1A88D50}" type="presOf" srcId="{0D1C6EA5-311B-4B14-B2FC-C97BDFCDD349}" destId="{F9E6BD0F-53A1-4579-94A8-42262270B73A}" srcOrd="0" destOrd="0" presId="urn:microsoft.com/office/officeart/2005/8/layout/vProcess5"/>
    <dgm:cxn modelId="{0016AC9E-E36F-4441-BC6E-88B32DCEB99C}" srcId="{61B73D87-EF4D-4EB6-8452-29B63B71B4EB}" destId="{2FE07646-9FBB-4843-A448-CC26ABAD3DC7}" srcOrd="1" destOrd="0" parTransId="{6C90F0FB-9AFD-4433-9B74-16D8A4E92581}" sibTransId="{439F97A5-D2B1-4DD1-8483-FAAD4323696F}"/>
    <dgm:cxn modelId="{BF4D91B2-7669-461F-BE9A-BEDCED209CBC}" type="presOf" srcId="{2FE07646-9FBB-4843-A448-CC26ABAD3DC7}" destId="{E5662386-002B-4FAC-A49A-38B3261950F1}" srcOrd="0" destOrd="0" presId="urn:microsoft.com/office/officeart/2005/8/layout/vProcess5"/>
    <dgm:cxn modelId="{0D5B4FF1-4640-4729-9CA2-2B2333A647BE}" type="presOf" srcId="{21482BE2-0C58-4B07-8E72-3B86E0751ECE}" destId="{35DB9942-CE02-4986-B416-9ABB050CD54F}" srcOrd="1" destOrd="0" presId="urn:microsoft.com/office/officeart/2005/8/layout/vProcess5"/>
    <dgm:cxn modelId="{861DE0F1-461C-4190-8723-786742F99827}" type="presOf" srcId="{EA1535A3-229F-4B80-9267-11D4371127E7}" destId="{4829E2DF-DF61-4048-B6BC-794158FBEFE9}" srcOrd="0" destOrd="0" presId="urn:microsoft.com/office/officeart/2005/8/layout/vProcess5"/>
    <dgm:cxn modelId="{458E2672-5B06-43AC-831B-A8F1D571B15C}" type="presParOf" srcId="{41DEF216-1C4C-48AC-8B80-B0A3D0AB1C3E}" destId="{E1FB6746-943D-4ED6-A2F2-D385A62FA7AF}" srcOrd="0" destOrd="0" presId="urn:microsoft.com/office/officeart/2005/8/layout/vProcess5"/>
    <dgm:cxn modelId="{5D5DB961-4438-41B1-BAB1-B99480FCBC4F}" type="presParOf" srcId="{41DEF216-1C4C-48AC-8B80-B0A3D0AB1C3E}" destId="{F9E6BD0F-53A1-4579-94A8-42262270B73A}" srcOrd="1" destOrd="0" presId="urn:microsoft.com/office/officeart/2005/8/layout/vProcess5"/>
    <dgm:cxn modelId="{0E70D04F-AAAD-4BCB-83BF-8E8E711D5A08}" type="presParOf" srcId="{41DEF216-1C4C-48AC-8B80-B0A3D0AB1C3E}" destId="{E5662386-002B-4FAC-A49A-38B3261950F1}" srcOrd="2" destOrd="0" presId="urn:microsoft.com/office/officeart/2005/8/layout/vProcess5"/>
    <dgm:cxn modelId="{F6525597-1866-4F20-B7A3-430C66CD5B11}" type="presParOf" srcId="{41DEF216-1C4C-48AC-8B80-B0A3D0AB1C3E}" destId="{94B8C337-58CA-4337-92AD-1A015D2FE5EA}" srcOrd="3" destOrd="0" presId="urn:microsoft.com/office/officeart/2005/8/layout/vProcess5"/>
    <dgm:cxn modelId="{39D66E42-9E35-496D-B2EC-9526A042DAAA}" type="presParOf" srcId="{41DEF216-1C4C-48AC-8B80-B0A3D0AB1C3E}" destId="{4829E2DF-DF61-4048-B6BC-794158FBEFE9}" srcOrd="4" destOrd="0" presId="urn:microsoft.com/office/officeart/2005/8/layout/vProcess5"/>
    <dgm:cxn modelId="{6F4A9199-E861-4A44-BEDE-0ED199657FE8}" type="presParOf" srcId="{41DEF216-1C4C-48AC-8B80-B0A3D0AB1C3E}" destId="{CEE75B28-A6A4-4F29-8C9B-331514339575}" srcOrd="5" destOrd="0" presId="urn:microsoft.com/office/officeart/2005/8/layout/vProcess5"/>
    <dgm:cxn modelId="{4A4C5F65-895F-42D5-9822-4B0D656E8DAE}" type="presParOf" srcId="{41DEF216-1C4C-48AC-8B80-B0A3D0AB1C3E}" destId="{EF1D1875-034A-4B0B-A6B3-E4407F75DDC8}" srcOrd="6" destOrd="0" presId="urn:microsoft.com/office/officeart/2005/8/layout/vProcess5"/>
    <dgm:cxn modelId="{1E33C8EF-3ABA-463B-A933-CB2C25578322}" type="presParOf" srcId="{41DEF216-1C4C-48AC-8B80-B0A3D0AB1C3E}" destId="{257F2C67-F18E-45D0-A3BC-3938AE0509AD}" srcOrd="7" destOrd="0" presId="urn:microsoft.com/office/officeart/2005/8/layout/vProcess5"/>
    <dgm:cxn modelId="{6CD8CCCE-BD37-4FFD-A986-B535E336F9B6}" type="presParOf" srcId="{41DEF216-1C4C-48AC-8B80-B0A3D0AB1C3E}" destId="{35DB9942-CE02-4986-B416-9ABB050CD54F}"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C1B8972-BE59-4051-A6A7-D4C7E0C6F06A}"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B6B68BD2-6F81-4598-AF0A-7695595B0255}">
      <dgm:prSet/>
      <dgm:spPr/>
      <dgm:t>
        <a:bodyPr/>
        <a:lstStyle/>
        <a:p>
          <a:r>
            <a:rPr lang="en-US" b="1" dirty="0"/>
            <a:t>TRACKING AND ADJUSTING YOUR BUDGET</a:t>
          </a:r>
        </a:p>
      </dgm:t>
    </dgm:pt>
    <dgm:pt modelId="{6788D22C-3015-4AA6-846A-B9DF90EF7081}" type="parTrans" cxnId="{BDF767AB-6BF3-4835-AE06-FB2213C66BFE}">
      <dgm:prSet/>
      <dgm:spPr/>
      <dgm:t>
        <a:bodyPr/>
        <a:lstStyle/>
        <a:p>
          <a:endParaRPr lang="en-US"/>
        </a:p>
      </dgm:t>
    </dgm:pt>
    <dgm:pt modelId="{2DE3F389-A897-48F8-BB03-D39AD23120A7}" type="sibTrans" cxnId="{BDF767AB-6BF3-4835-AE06-FB2213C66BFE}">
      <dgm:prSet/>
      <dgm:spPr/>
      <dgm:t>
        <a:bodyPr/>
        <a:lstStyle/>
        <a:p>
          <a:endParaRPr lang="en-US"/>
        </a:p>
      </dgm:t>
    </dgm:pt>
    <dgm:pt modelId="{84FA2C3C-5F5E-4981-A4C7-1892ACD83C70}">
      <dgm:prSet/>
      <dgm:spPr/>
      <dgm:t>
        <a:bodyPr/>
        <a:lstStyle/>
        <a:p>
          <a:r>
            <a:rPr lang="en-US" dirty="0"/>
            <a:t>Log expenses daily.</a:t>
          </a:r>
        </a:p>
      </dgm:t>
    </dgm:pt>
    <dgm:pt modelId="{4DF986A3-26B4-4521-B413-04C2F4F2F196}" type="parTrans" cxnId="{97FBA083-44D3-4631-9AC7-5ACFEFD48D15}">
      <dgm:prSet/>
      <dgm:spPr/>
      <dgm:t>
        <a:bodyPr/>
        <a:lstStyle/>
        <a:p>
          <a:endParaRPr lang="en-US"/>
        </a:p>
      </dgm:t>
    </dgm:pt>
    <dgm:pt modelId="{429A40A9-2E88-4622-81C1-264CD7F73232}" type="sibTrans" cxnId="{97FBA083-44D3-4631-9AC7-5ACFEFD48D15}">
      <dgm:prSet/>
      <dgm:spPr/>
      <dgm:t>
        <a:bodyPr/>
        <a:lstStyle/>
        <a:p>
          <a:endParaRPr lang="en-US"/>
        </a:p>
      </dgm:t>
    </dgm:pt>
    <dgm:pt modelId="{4D3EC17D-8316-4D1F-9A2C-559A45D65F7E}">
      <dgm:prSet/>
      <dgm:spPr/>
      <dgm:t>
        <a:bodyPr/>
        <a:lstStyle/>
        <a:p>
          <a:r>
            <a:rPr lang="en-US"/>
            <a:t>Review weekly:  Are you over / under?</a:t>
          </a:r>
        </a:p>
      </dgm:t>
    </dgm:pt>
    <dgm:pt modelId="{83E604A0-39BC-41B7-90D4-BA353A91D291}" type="parTrans" cxnId="{69A7DCCA-2095-4C6D-A0A2-C520CD21A5B1}">
      <dgm:prSet/>
      <dgm:spPr/>
      <dgm:t>
        <a:bodyPr/>
        <a:lstStyle/>
        <a:p>
          <a:endParaRPr lang="en-US"/>
        </a:p>
      </dgm:t>
    </dgm:pt>
    <dgm:pt modelId="{7F22080D-1750-415B-8005-9022048C6A58}" type="sibTrans" cxnId="{69A7DCCA-2095-4C6D-A0A2-C520CD21A5B1}">
      <dgm:prSet/>
      <dgm:spPr/>
      <dgm:t>
        <a:bodyPr/>
        <a:lstStyle/>
        <a:p>
          <a:endParaRPr lang="en-US"/>
        </a:p>
      </dgm:t>
    </dgm:pt>
    <dgm:pt modelId="{98CB5D14-BE40-456F-B6E1-8AAF6F91BE54}">
      <dgm:prSet/>
      <dgm:spPr/>
      <dgm:t>
        <a:bodyPr/>
        <a:lstStyle/>
        <a:p>
          <a:r>
            <a:rPr lang="en-US"/>
            <a:t>Adjust as needed – life changes!</a:t>
          </a:r>
        </a:p>
      </dgm:t>
    </dgm:pt>
    <dgm:pt modelId="{7399C24E-C708-46D3-8239-150B35CB0A09}" type="parTrans" cxnId="{545C6B66-69A9-4884-B413-379E3A34BAC5}">
      <dgm:prSet/>
      <dgm:spPr/>
      <dgm:t>
        <a:bodyPr/>
        <a:lstStyle/>
        <a:p>
          <a:endParaRPr lang="en-US"/>
        </a:p>
      </dgm:t>
    </dgm:pt>
    <dgm:pt modelId="{3B1DBA3A-D059-4DF8-BB7A-51CC8DE00DB1}" type="sibTrans" cxnId="{545C6B66-69A9-4884-B413-379E3A34BAC5}">
      <dgm:prSet/>
      <dgm:spPr/>
      <dgm:t>
        <a:bodyPr/>
        <a:lstStyle/>
        <a:p>
          <a:endParaRPr lang="en-US"/>
        </a:p>
      </dgm:t>
    </dgm:pt>
    <dgm:pt modelId="{CC0D08DA-492D-4535-9877-EB9BFFE4718A}" type="pres">
      <dgm:prSet presAssocID="{DC1B8972-BE59-4051-A6A7-D4C7E0C6F06A}" presName="vert0" presStyleCnt="0">
        <dgm:presLayoutVars>
          <dgm:dir/>
          <dgm:animOne val="branch"/>
          <dgm:animLvl val="lvl"/>
        </dgm:presLayoutVars>
      </dgm:prSet>
      <dgm:spPr/>
    </dgm:pt>
    <dgm:pt modelId="{86F8D76D-A98B-4CFF-9F8E-38676FEC0845}" type="pres">
      <dgm:prSet presAssocID="{B6B68BD2-6F81-4598-AF0A-7695595B0255}" presName="thickLine" presStyleLbl="alignNode1" presStyleIdx="0" presStyleCnt="4"/>
      <dgm:spPr/>
    </dgm:pt>
    <dgm:pt modelId="{F77DDDC4-DFE0-41DA-ACB5-DC8833FA6A65}" type="pres">
      <dgm:prSet presAssocID="{B6B68BD2-6F81-4598-AF0A-7695595B0255}" presName="horz1" presStyleCnt="0"/>
      <dgm:spPr/>
    </dgm:pt>
    <dgm:pt modelId="{7534AEB3-2AF1-4B35-848B-0857CAC1504C}" type="pres">
      <dgm:prSet presAssocID="{B6B68BD2-6F81-4598-AF0A-7695595B0255}" presName="tx1" presStyleLbl="revTx" presStyleIdx="0" presStyleCnt="4"/>
      <dgm:spPr/>
    </dgm:pt>
    <dgm:pt modelId="{66D14A3E-08B5-41C0-B784-C2DB56DAFED4}" type="pres">
      <dgm:prSet presAssocID="{B6B68BD2-6F81-4598-AF0A-7695595B0255}" presName="vert1" presStyleCnt="0"/>
      <dgm:spPr/>
    </dgm:pt>
    <dgm:pt modelId="{903B29AA-6011-4C89-8E3A-59F6247E8FA1}" type="pres">
      <dgm:prSet presAssocID="{84FA2C3C-5F5E-4981-A4C7-1892ACD83C70}" presName="thickLine" presStyleLbl="alignNode1" presStyleIdx="1" presStyleCnt="4"/>
      <dgm:spPr/>
    </dgm:pt>
    <dgm:pt modelId="{7DE8D312-AB48-480B-AE60-CBDCBFD3B55D}" type="pres">
      <dgm:prSet presAssocID="{84FA2C3C-5F5E-4981-A4C7-1892ACD83C70}" presName="horz1" presStyleCnt="0"/>
      <dgm:spPr/>
    </dgm:pt>
    <dgm:pt modelId="{DAF05D98-CEC9-4B8C-9E45-BBFC94A6E2D1}" type="pres">
      <dgm:prSet presAssocID="{84FA2C3C-5F5E-4981-A4C7-1892ACD83C70}" presName="tx1" presStyleLbl="revTx" presStyleIdx="1" presStyleCnt="4"/>
      <dgm:spPr/>
    </dgm:pt>
    <dgm:pt modelId="{DECA599B-E8AD-4ABF-88E8-174FA8FD7257}" type="pres">
      <dgm:prSet presAssocID="{84FA2C3C-5F5E-4981-A4C7-1892ACD83C70}" presName="vert1" presStyleCnt="0"/>
      <dgm:spPr/>
    </dgm:pt>
    <dgm:pt modelId="{334D5784-D7AB-49EB-A418-9750AB5E2039}" type="pres">
      <dgm:prSet presAssocID="{4D3EC17D-8316-4D1F-9A2C-559A45D65F7E}" presName="thickLine" presStyleLbl="alignNode1" presStyleIdx="2" presStyleCnt="4"/>
      <dgm:spPr/>
    </dgm:pt>
    <dgm:pt modelId="{B22B0A20-458C-4E38-A2FA-E839AF0A9D2E}" type="pres">
      <dgm:prSet presAssocID="{4D3EC17D-8316-4D1F-9A2C-559A45D65F7E}" presName="horz1" presStyleCnt="0"/>
      <dgm:spPr/>
    </dgm:pt>
    <dgm:pt modelId="{94076A01-16FC-4C94-9BFC-96F2CF57F7CE}" type="pres">
      <dgm:prSet presAssocID="{4D3EC17D-8316-4D1F-9A2C-559A45D65F7E}" presName="tx1" presStyleLbl="revTx" presStyleIdx="2" presStyleCnt="4"/>
      <dgm:spPr/>
    </dgm:pt>
    <dgm:pt modelId="{BB4D461D-833D-42C8-81CD-519785E06225}" type="pres">
      <dgm:prSet presAssocID="{4D3EC17D-8316-4D1F-9A2C-559A45D65F7E}" presName="vert1" presStyleCnt="0"/>
      <dgm:spPr/>
    </dgm:pt>
    <dgm:pt modelId="{3DAA5FAF-019B-4AA1-996B-9A5C68A17843}" type="pres">
      <dgm:prSet presAssocID="{98CB5D14-BE40-456F-B6E1-8AAF6F91BE54}" presName="thickLine" presStyleLbl="alignNode1" presStyleIdx="3" presStyleCnt="4"/>
      <dgm:spPr/>
    </dgm:pt>
    <dgm:pt modelId="{449FB183-FA21-4500-8C94-5B9C8738C567}" type="pres">
      <dgm:prSet presAssocID="{98CB5D14-BE40-456F-B6E1-8AAF6F91BE54}" presName="horz1" presStyleCnt="0"/>
      <dgm:spPr/>
    </dgm:pt>
    <dgm:pt modelId="{DB578C81-78A5-4E4A-9838-1C4F9B31267F}" type="pres">
      <dgm:prSet presAssocID="{98CB5D14-BE40-456F-B6E1-8AAF6F91BE54}" presName="tx1" presStyleLbl="revTx" presStyleIdx="3" presStyleCnt="4"/>
      <dgm:spPr/>
    </dgm:pt>
    <dgm:pt modelId="{36B0F3BB-949E-4A62-B554-811082A5847C}" type="pres">
      <dgm:prSet presAssocID="{98CB5D14-BE40-456F-B6E1-8AAF6F91BE54}" presName="vert1" presStyleCnt="0"/>
      <dgm:spPr/>
    </dgm:pt>
  </dgm:ptLst>
  <dgm:cxnLst>
    <dgm:cxn modelId="{D8B30E08-8D57-44AC-9808-59B68FB56CB2}" type="presOf" srcId="{98CB5D14-BE40-456F-B6E1-8AAF6F91BE54}" destId="{DB578C81-78A5-4E4A-9838-1C4F9B31267F}" srcOrd="0" destOrd="0" presId="urn:microsoft.com/office/officeart/2008/layout/LinedList"/>
    <dgm:cxn modelId="{A2F98F60-5FFC-4F3A-975C-9FA12667247B}" type="presOf" srcId="{DC1B8972-BE59-4051-A6A7-D4C7E0C6F06A}" destId="{CC0D08DA-492D-4535-9877-EB9BFFE4718A}" srcOrd="0" destOrd="0" presId="urn:microsoft.com/office/officeart/2008/layout/LinedList"/>
    <dgm:cxn modelId="{545C6B66-69A9-4884-B413-379E3A34BAC5}" srcId="{DC1B8972-BE59-4051-A6A7-D4C7E0C6F06A}" destId="{98CB5D14-BE40-456F-B6E1-8AAF6F91BE54}" srcOrd="3" destOrd="0" parTransId="{7399C24E-C708-46D3-8239-150B35CB0A09}" sibTransId="{3B1DBA3A-D059-4DF8-BB7A-51CC8DE00DB1}"/>
    <dgm:cxn modelId="{29FAB67E-4FB3-4411-A50D-60ABF6191BF1}" type="presOf" srcId="{B6B68BD2-6F81-4598-AF0A-7695595B0255}" destId="{7534AEB3-2AF1-4B35-848B-0857CAC1504C}" srcOrd="0" destOrd="0" presId="urn:microsoft.com/office/officeart/2008/layout/LinedList"/>
    <dgm:cxn modelId="{97FBA083-44D3-4631-9AC7-5ACFEFD48D15}" srcId="{DC1B8972-BE59-4051-A6A7-D4C7E0C6F06A}" destId="{84FA2C3C-5F5E-4981-A4C7-1892ACD83C70}" srcOrd="1" destOrd="0" parTransId="{4DF986A3-26B4-4521-B413-04C2F4F2F196}" sibTransId="{429A40A9-2E88-4622-81C1-264CD7F73232}"/>
    <dgm:cxn modelId="{438DF491-E5F4-4EA2-98E4-956FA3EF1790}" type="presOf" srcId="{84FA2C3C-5F5E-4981-A4C7-1892ACD83C70}" destId="{DAF05D98-CEC9-4B8C-9E45-BBFC94A6E2D1}" srcOrd="0" destOrd="0" presId="urn:microsoft.com/office/officeart/2008/layout/LinedList"/>
    <dgm:cxn modelId="{825D92A6-36C0-4DC3-A56F-C44613927401}" type="presOf" srcId="{4D3EC17D-8316-4D1F-9A2C-559A45D65F7E}" destId="{94076A01-16FC-4C94-9BFC-96F2CF57F7CE}" srcOrd="0" destOrd="0" presId="urn:microsoft.com/office/officeart/2008/layout/LinedList"/>
    <dgm:cxn modelId="{BDF767AB-6BF3-4835-AE06-FB2213C66BFE}" srcId="{DC1B8972-BE59-4051-A6A7-D4C7E0C6F06A}" destId="{B6B68BD2-6F81-4598-AF0A-7695595B0255}" srcOrd="0" destOrd="0" parTransId="{6788D22C-3015-4AA6-846A-B9DF90EF7081}" sibTransId="{2DE3F389-A897-48F8-BB03-D39AD23120A7}"/>
    <dgm:cxn modelId="{69A7DCCA-2095-4C6D-A0A2-C520CD21A5B1}" srcId="{DC1B8972-BE59-4051-A6A7-D4C7E0C6F06A}" destId="{4D3EC17D-8316-4D1F-9A2C-559A45D65F7E}" srcOrd="2" destOrd="0" parTransId="{83E604A0-39BC-41B7-90D4-BA353A91D291}" sibTransId="{7F22080D-1750-415B-8005-9022048C6A58}"/>
    <dgm:cxn modelId="{A2865D47-CB5A-4D6C-82BC-0ABF2946EB65}" type="presParOf" srcId="{CC0D08DA-492D-4535-9877-EB9BFFE4718A}" destId="{86F8D76D-A98B-4CFF-9F8E-38676FEC0845}" srcOrd="0" destOrd="0" presId="urn:microsoft.com/office/officeart/2008/layout/LinedList"/>
    <dgm:cxn modelId="{B34D5EE1-7FFB-4AF0-89F2-C86CFF23A89D}" type="presParOf" srcId="{CC0D08DA-492D-4535-9877-EB9BFFE4718A}" destId="{F77DDDC4-DFE0-41DA-ACB5-DC8833FA6A65}" srcOrd="1" destOrd="0" presId="urn:microsoft.com/office/officeart/2008/layout/LinedList"/>
    <dgm:cxn modelId="{1805A237-65B0-46FF-A85F-79FE2CE4C526}" type="presParOf" srcId="{F77DDDC4-DFE0-41DA-ACB5-DC8833FA6A65}" destId="{7534AEB3-2AF1-4B35-848B-0857CAC1504C}" srcOrd="0" destOrd="0" presId="urn:microsoft.com/office/officeart/2008/layout/LinedList"/>
    <dgm:cxn modelId="{C8EF297C-5454-46D0-9DC0-949AAA70CB8C}" type="presParOf" srcId="{F77DDDC4-DFE0-41DA-ACB5-DC8833FA6A65}" destId="{66D14A3E-08B5-41C0-B784-C2DB56DAFED4}" srcOrd="1" destOrd="0" presId="urn:microsoft.com/office/officeart/2008/layout/LinedList"/>
    <dgm:cxn modelId="{7CF69BB7-8D2B-44BC-88C6-1B958D948D6B}" type="presParOf" srcId="{CC0D08DA-492D-4535-9877-EB9BFFE4718A}" destId="{903B29AA-6011-4C89-8E3A-59F6247E8FA1}" srcOrd="2" destOrd="0" presId="urn:microsoft.com/office/officeart/2008/layout/LinedList"/>
    <dgm:cxn modelId="{9BDEB21F-BC7B-4D18-8FF6-B079BDE3B1E8}" type="presParOf" srcId="{CC0D08DA-492D-4535-9877-EB9BFFE4718A}" destId="{7DE8D312-AB48-480B-AE60-CBDCBFD3B55D}" srcOrd="3" destOrd="0" presId="urn:microsoft.com/office/officeart/2008/layout/LinedList"/>
    <dgm:cxn modelId="{9CA5F1BD-E242-4FB7-A401-322B89BE8556}" type="presParOf" srcId="{7DE8D312-AB48-480B-AE60-CBDCBFD3B55D}" destId="{DAF05D98-CEC9-4B8C-9E45-BBFC94A6E2D1}" srcOrd="0" destOrd="0" presId="urn:microsoft.com/office/officeart/2008/layout/LinedList"/>
    <dgm:cxn modelId="{BB750FF0-ABB1-49D7-9ABD-46C24F2CD232}" type="presParOf" srcId="{7DE8D312-AB48-480B-AE60-CBDCBFD3B55D}" destId="{DECA599B-E8AD-4ABF-88E8-174FA8FD7257}" srcOrd="1" destOrd="0" presId="urn:microsoft.com/office/officeart/2008/layout/LinedList"/>
    <dgm:cxn modelId="{C5449751-541A-414E-8CDB-4853149D5932}" type="presParOf" srcId="{CC0D08DA-492D-4535-9877-EB9BFFE4718A}" destId="{334D5784-D7AB-49EB-A418-9750AB5E2039}" srcOrd="4" destOrd="0" presId="urn:microsoft.com/office/officeart/2008/layout/LinedList"/>
    <dgm:cxn modelId="{1E7B1542-3EBC-45BE-9881-543F78A237B1}" type="presParOf" srcId="{CC0D08DA-492D-4535-9877-EB9BFFE4718A}" destId="{B22B0A20-458C-4E38-A2FA-E839AF0A9D2E}" srcOrd="5" destOrd="0" presId="urn:microsoft.com/office/officeart/2008/layout/LinedList"/>
    <dgm:cxn modelId="{CF8048EF-765F-42E3-B342-CF15FA6A76DD}" type="presParOf" srcId="{B22B0A20-458C-4E38-A2FA-E839AF0A9D2E}" destId="{94076A01-16FC-4C94-9BFC-96F2CF57F7CE}" srcOrd="0" destOrd="0" presId="urn:microsoft.com/office/officeart/2008/layout/LinedList"/>
    <dgm:cxn modelId="{C2DE27CB-C58B-4136-8AC0-294CC35E2D6A}" type="presParOf" srcId="{B22B0A20-458C-4E38-A2FA-E839AF0A9D2E}" destId="{BB4D461D-833D-42C8-81CD-519785E06225}" srcOrd="1" destOrd="0" presId="urn:microsoft.com/office/officeart/2008/layout/LinedList"/>
    <dgm:cxn modelId="{EB85DB32-C804-4C48-8F77-F58AD2DAF0F8}" type="presParOf" srcId="{CC0D08DA-492D-4535-9877-EB9BFFE4718A}" destId="{3DAA5FAF-019B-4AA1-996B-9A5C68A17843}" srcOrd="6" destOrd="0" presId="urn:microsoft.com/office/officeart/2008/layout/LinedList"/>
    <dgm:cxn modelId="{E02B869F-2F98-4521-B4B2-3C285F8C11E6}" type="presParOf" srcId="{CC0D08DA-492D-4535-9877-EB9BFFE4718A}" destId="{449FB183-FA21-4500-8C94-5B9C8738C567}" srcOrd="7" destOrd="0" presId="urn:microsoft.com/office/officeart/2008/layout/LinedList"/>
    <dgm:cxn modelId="{30C49745-B3DB-4B60-A7F2-04F601FEB377}" type="presParOf" srcId="{449FB183-FA21-4500-8C94-5B9C8738C567}" destId="{DB578C81-78A5-4E4A-9838-1C4F9B31267F}" srcOrd="0" destOrd="0" presId="urn:microsoft.com/office/officeart/2008/layout/LinedList"/>
    <dgm:cxn modelId="{25DC4BE1-C2EA-4808-ACF0-C32FE18461AD}" type="presParOf" srcId="{449FB183-FA21-4500-8C94-5B9C8738C567}" destId="{36B0F3BB-949E-4A62-B554-811082A5847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A3FEC-E463-4401-97DB-1AB48BF9CBD1}">
      <dsp:nvSpPr>
        <dsp:cNvPr id="0" name=""/>
        <dsp:cNvSpPr/>
      </dsp:nvSpPr>
      <dsp:spPr>
        <a:xfrm>
          <a:off x="0" y="1900"/>
          <a:ext cx="10896600" cy="9630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BB27F5-56CE-4361-B381-825721F6EB43}">
      <dsp:nvSpPr>
        <dsp:cNvPr id="0" name=""/>
        <dsp:cNvSpPr/>
      </dsp:nvSpPr>
      <dsp:spPr>
        <a:xfrm>
          <a:off x="291326" y="218589"/>
          <a:ext cx="529684" cy="5296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6F1383-14D2-4775-9C95-E95C5D50AA30}">
      <dsp:nvSpPr>
        <dsp:cNvPr id="0" name=""/>
        <dsp:cNvSpPr/>
      </dsp:nvSpPr>
      <dsp:spPr>
        <a:xfrm>
          <a:off x="1112337" y="1900"/>
          <a:ext cx="4903470" cy="963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24" tIns="101924" rIns="101924" bIns="101924" numCol="1" spcCol="1270" anchor="ctr" anchorCtr="0">
          <a:noAutofit/>
        </a:bodyPr>
        <a:lstStyle/>
        <a:p>
          <a:pPr marL="0" lvl="0" indent="0" algn="l" defTabSz="977900">
            <a:lnSpc>
              <a:spcPct val="90000"/>
            </a:lnSpc>
            <a:spcBef>
              <a:spcPct val="0"/>
            </a:spcBef>
            <a:spcAft>
              <a:spcPct val="35000"/>
            </a:spcAft>
            <a:buNone/>
          </a:pPr>
          <a:r>
            <a:rPr lang="en-US" sz="2200" b="0" i="0" kern="1200"/>
            <a:t>1. The U.S. government levels:  </a:t>
          </a:r>
          <a:endParaRPr lang="en-US" sz="2200" kern="1200"/>
        </a:p>
      </dsp:txBody>
      <dsp:txXfrm>
        <a:off x="1112337" y="1900"/>
        <a:ext cx="4903470" cy="963063"/>
      </dsp:txXfrm>
    </dsp:sp>
    <dsp:sp modelId="{5B2DD861-E9EA-4E2C-9C52-7CB8411317E7}">
      <dsp:nvSpPr>
        <dsp:cNvPr id="0" name=""/>
        <dsp:cNvSpPr/>
      </dsp:nvSpPr>
      <dsp:spPr>
        <a:xfrm>
          <a:off x="6015807" y="1900"/>
          <a:ext cx="4880792" cy="963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24" tIns="101924" rIns="101924" bIns="101924" numCol="1" spcCol="1270" anchor="ctr" anchorCtr="0">
          <a:noAutofit/>
        </a:bodyPr>
        <a:lstStyle/>
        <a:p>
          <a:pPr marL="0" lvl="0" indent="0" algn="l" defTabSz="800100">
            <a:lnSpc>
              <a:spcPct val="90000"/>
            </a:lnSpc>
            <a:spcBef>
              <a:spcPct val="0"/>
            </a:spcBef>
            <a:spcAft>
              <a:spcPct val="35000"/>
            </a:spcAft>
            <a:buNone/>
          </a:pPr>
          <a:r>
            <a:rPr lang="en-US" sz="1800" b="0" i="0" kern="1200"/>
            <a:t>Federal  -  State  - Local</a:t>
          </a:r>
          <a:endParaRPr lang="en-US" sz="1800" kern="1200"/>
        </a:p>
      </dsp:txBody>
      <dsp:txXfrm>
        <a:off x="6015807" y="1900"/>
        <a:ext cx="4880792" cy="963063"/>
      </dsp:txXfrm>
    </dsp:sp>
    <dsp:sp modelId="{FA621BE3-436B-48B4-A923-67014E88ECF1}">
      <dsp:nvSpPr>
        <dsp:cNvPr id="0" name=""/>
        <dsp:cNvSpPr/>
      </dsp:nvSpPr>
      <dsp:spPr>
        <a:xfrm>
          <a:off x="0" y="1205729"/>
          <a:ext cx="10896600" cy="9630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BAA5D5-A36D-4DBB-B088-D8176C0741DA}">
      <dsp:nvSpPr>
        <dsp:cNvPr id="0" name=""/>
        <dsp:cNvSpPr/>
      </dsp:nvSpPr>
      <dsp:spPr>
        <a:xfrm>
          <a:off x="291326" y="1422418"/>
          <a:ext cx="529684" cy="5296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46DEC8-A95B-4667-BE08-67F879FED7F7}">
      <dsp:nvSpPr>
        <dsp:cNvPr id="0" name=""/>
        <dsp:cNvSpPr/>
      </dsp:nvSpPr>
      <dsp:spPr>
        <a:xfrm>
          <a:off x="1112337" y="1205729"/>
          <a:ext cx="9784262" cy="963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24" tIns="101924" rIns="101924" bIns="101924" numCol="1" spcCol="1270" anchor="ctr" anchorCtr="0">
          <a:noAutofit/>
        </a:bodyPr>
        <a:lstStyle/>
        <a:p>
          <a:pPr marL="0" lvl="0" indent="0" algn="l" defTabSz="977900">
            <a:lnSpc>
              <a:spcPct val="90000"/>
            </a:lnSpc>
            <a:spcBef>
              <a:spcPct val="0"/>
            </a:spcBef>
            <a:spcAft>
              <a:spcPct val="35000"/>
            </a:spcAft>
            <a:buNone/>
          </a:pPr>
          <a:r>
            <a:rPr lang="en-US" sz="2200" b="0" i="0" kern="1200"/>
            <a:t>2. County government:  The big regional boss</a:t>
          </a:r>
          <a:endParaRPr lang="en-US" sz="2200" kern="1200"/>
        </a:p>
      </dsp:txBody>
      <dsp:txXfrm>
        <a:off x="1112337" y="1205729"/>
        <a:ext cx="9784262" cy="963063"/>
      </dsp:txXfrm>
    </dsp:sp>
    <dsp:sp modelId="{CEF0449D-2F92-4D21-9CE6-7FDFDF36666B}">
      <dsp:nvSpPr>
        <dsp:cNvPr id="0" name=""/>
        <dsp:cNvSpPr/>
      </dsp:nvSpPr>
      <dsp:spPr>
        <a:xfrm>
          <a:off x="0" y="2409557"/>
          <a:ext cx="10896600" cy="9630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18942D-6132-4EE2-83BF-C548D7708F8A}">
      <dsp:nvSpPr>
        <dsp:cNvPr id="0" name=""/>
        <dsp:cNvSpPr/>
      </dsp:nvSpPr>
      <dsp:spPr>
        <a:xfrm>
          <a:off x="291326" y="2626247"/>
          <a:ext cx="529684" cy="5296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E8C558-2CF0-4DF4-BE42-47B8B496410D}">
      <dsp:nvSpPr>
        <dsp:cNvPr id="0" name=""/>
        <dsp:cNvSpPr/>
      </dsp:nvSpPr>
      <dsp:spPr>
        <a:xfrm>
          <a:off x="1112337" y="2409557"/>
          <a:ext cx="9784262" cy="963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24" tIns="101924" rIns="101924" bIns="101924" numCol="1" spcCol="1270" anchor="ctr" anchorCtr="0">
          <a:noAutofit/>
        </a:bodyPr>
        <a:lstStyle/>
        <a:p>
          <a:pPr marL="0" lvl="0" indent="0" algn="l" defTabSz="977900">
            <a:lnSpc>
              <a:spcPct val="90000"/>
            </a:lnSpc>
            <a:spcBef>
              <a:spcPct val="0"/>
            </a:spcBef>
            <a:spcAft>
              <a:spcPct val="35000"/>
            </a:spcAft>
            <a:buNone/>
          </a:pPr>
          <a:r>
            <a:rPr lang="en-US" sz="2200" b="0" i="0" kern="1200"/>
            <a:t>3. Cities &amp; Municipalities:  Your town or city hall</a:t>
          </a:r>
          <a:endParaRPr lang="en-US" sz="2200" kern="1200"/>
        </a:p>
      </dsp:txBody>
      <dsp:txXfrm>
        <a:off x="1112337" y="2409557"/>
        <a:ext cx="9784262" cy="963063"/>
      </dsp:txXfrm>
    </dsp:sp>
    <dsp:sp modelId="{098A94D2-A8CB-470D-91E7-D457FE4459F2}">
      <dsp:nvSpPr>
        <dsp:cNvPr id="0" name=""/>
        <dsp:cNvSpPr/>
      </dsp:nvSpPr>
      <dsp:spPr>
        <a:xfrm>
          <a:off x="0" y="3613386"/>
          <a:ext cx="10896600" cy="96306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1C61B9-167A-4CB0-A969-543B69412622}">
      <dsp:nvSpPr>
        <dsp:cNvPr id="0" name=""/>
        <dsp:cNvSpPr/>
      </dsp:nvSpPr>
      <dsp:spPr>
        <a:xfrm>
          <a:off x="291326" y="3830075"/>
          <a:ext cx="529684" cy="5296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66418C-746D-454E-B66E-779797D714C6}">
      <dsp:nvSpPr>
        <dsp:cNvPr id="0" name=""/>
        <dsp:cNvSpPr/>
      </dsp:nvSpPr>
      <dsp:spPr>
        <a:xfrm>
          <a:off x="1112337" y="3613386"/>
          <a:ext cx="9784262" cy="963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924" tIns="101924" rIns="101924" bIns="101924" numCol="1" spcCol="1270" anchor="ctr" anchorCtr="0">
          <a:noAutofit/>
        </a:bodyPr>
        <a:lstStyle/>
        <a:p>
          <a:pPr marL="0" lvl="0" indent="0" algn="l" defTabSz="977900">
            <a:lnSpc>
              <a:spcPct val="90000"/>
            </a:lnSpc>
            <a:spcBef>
              <a:spcPct val="0"/>
            </a:spcBef>
            <a:spcAft>
              <a:spcPct val="35000"/>
            </a:spcAft>
            <a:buNone/>
          </a:pPr>
          <a:r>
            <a:rPr lang="en-US" sz="2200" b="0" i="0" kern="1200"/>
            <a:t>4. Why This Matters to You + Fun Facts</a:t>
          </a:r>
          <a:endParaRPr lang="en-US" sz="2200" kern="1200"/>
        </a:p>
      </dsp:txBody>
      <dsp:txXfrm>
        <a:off x="1112337" y="3613386"/>
        <a:ext cx="9784262" cy="9630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82C7F-5CCF-43DC-88B2-CEA469B6C097}">
      <dsp:nvSpPr>
        <dsp:cNvPr id="0" name=""/>
        <dsp:cNvSpPr/>
      </dsp:nvSpPr>
      <dsp:spPr>
        <a:xfrm>
          <a:off x="0" y="3576"/>
          <a:ext cx="10896600" cy="7618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0ADBED-9E2E-4840-ACB9-4F3D8577893F}">
      <dsp:nvSpPr>
        <dsp:cNvPr id="0" name=""/>
        <dsp:cNvSpPr/>
      </dsp:nvSpPr>
      <dsp:spPr>
        <a:xfrm>
          <a:off x="230464" y="174996"/>
          <a:ext cx="419026" cy="4190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FD29BC-B589-4CB7-91E5-672C8332BF3C}">
      <dsp:nvSpPr>
        <dsp:cNvPr id="0" name=""/>
        <dsp:cNvSpPr/>
      </dsp:nvSpPr>
      <dsp:spPr>
        <a:xfrm>
          <a:off x="879955" y="3576"/>
          <a:ext cx="10016644" cy="761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31" tIns="80631" rIns="80631" bIns="80631" numCol="1" spcCol="1270" anchor="ctr" anchorCtr="0">
          <a:noAutofit/>
        </a:bodyPr>
        <a:lstStyle/>
        <a:p>
          <a:pPr marL="0" lvl="0" indent="0" algn="l" defTabSz="844550">
            <a:lnSpc>
              <a:spcPct val="90000"/>
            </a:lnSpc>
            <a:spcBef>
              <a:spcPct val="0"/>
            </a:spcBef>
            <a:spcAft>
              <a:spcPct val="35000"/>
            </a:spcAft>
            <a:buNone/>
          </a:pPr>
          <a:r>
            <a:rPr lang="en-US" sz="1900" kern="1200"/>
            <a:t>Local Government = the level closest to YOU!</a:t>
          </a:r>
        </a:p>
      </dsp:txBody>
      <dsp:txXfrm>
        <a:off x="879955" y="3576"/>
        <a:ext cx="10016644" cy="761866"/>
      </dsp:txXfrm>
    </dsp:sp>
    <dsp:sp modelId="{CA385045-35C6-489F-9856-F4E3377AF996}">
      <dsp:nvSpPr>
        <dsp:cNvPr id="0" name=""/>
        <dsp:cNvSpPr/>
      </dsp:nvSpPr>
      <dsp:spPr>
        <a:xfrm>
          <a:off x="0" y="955909"/>
          <a:ext cx="10896600" cy="7618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3C30C1-2BDF-4B89-8FDB-C94BF590BA99}">
      <dsp:nvSpPr>
        <dsp:cNvPr id="0" name=""/>
        <dsp:cNvSpPr/>
      </dsp:nvSpPr>
      <dsp:spPr>
        <a:xfrm>
          <a:off x="230464" y="1127329"/>
          <a:ext cx="419026" cy="4190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34E0A5-06EB-4A8B-9E06-1B3D8B29443B}">
      <dsp:nvSpPr>
        <dsp:cNvPr id="0" name=""/>
        <dsp:cNvSpPr/>
      </dsp:nvSpPr>
      <dsp:spPr>
        <a:xfrm>
          <a:off x="879955" y="955909"/>
          <a:ext cx="10016644" cy="761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31" tIns="80631" rIns="80631" bIns="80631" numCol="1" spcCol="1270" anchor="ctr" anchorCtr="0">
          <a:noAutofit/>
        </a:bodyPr>
        <a:lstStyle/>
        <a:p>
          <a:pPr marL="0" lvl="0" indent="0" algn="l" defTabSz="844550">
            <a:lnSpc>
              <a:spcPct val="90000"/>
            </a:lnSpc>
            <a:spcBef>
              <a:spcPct val="0"/>
            </a:spcBef>
            <a:spcAft>
              <a:spcPct val="35000"/>
            </a:spcAft>
            <a:buNone/>
          </a:pPr>
          <a:r>
            <a:rPr lang="en-US" sz="1900" kern="1200"/>
            <a:t>Handles daily services: roads, schools, parks, police/fire, trash pickup, libraries, and zoning (what can be built where).</a:t>
          </a:r>
        </a:p>
      </dsp:txBody>
      <dsp:txXfrm>
        <a:off x="879955" y="955909"/>
        <a:ext cx="10016644" cy="761866"/>
      </dsp:txXfrm>
    </dsp:sp>
    <dsp:sp modelId="{BED0B770-CC35-4F4F-9156-8651A4A5C471}">
      <dsp:nvSpPr>
        <dsp:cNvPr id="0" name=""/>
        <dsp:cNvSpPr/>
      </dsp:nvSpPr>
      <dsp:spPr>
        <a:xfrm>
          <a:off x="0" y="1908241"/>
          <a:ext cx="10896600" cy="7618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27557A-8F5E-48C2-A3A4-F0F12481A262}">
      <dsp:nvSpPr>
        <dsp:cNvPr id="0" name=""/>
        <dsp:cNvSpPr/>
      </dsp:nvSpPr>
      <dsp:spPr>
        <a:xfrm>
          <a:off x="230464" y="2079661"/>
          <a:ext cx="419026" cy="4190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4845A3-0264-4E98-BE17-171F1C9C5329}">
      <dsp:nvSpPr>
        <dsp:cNvPr id="0" name=""/>
        <dsp:cNvSpPr/>
      </dsp:nvSpPr>
      <dsp:spPr>
        <a:xfrm>
          <a:off x="879955" y="1908241"/>
          <a:ext cx="4903470" cy="761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31" tIns="80631" rIns="80631" bIns="80631" numCol="1" spcCol="1270" anchor="ctr" anchorCtr="0">
          <a:noAutofit/>
        </a:bodyPr>
        <a:lstStyle/>
        <a:p>
          <a:pPr marL="0" lvl="0" indent="0" algn="l" defTabSz="844550">
            <a:lnSpc>
              <a:spcPct val="90000"/>
            </a:lnSpc>
            <a:spcBef>
              <a:spcPct val="0"/>
            </a:spcBef>
            <a:spcAft>
              <a:spcPct val="35000"/>
            </a:spcAft>
            <a:buNone/>
          </a:pPr>
          <a:r>
            <a:rPr lang="en-US" sz="1900" kern="1200"/>
            <a:t>Created and given power by </a:t>
          </a:r>
          <a:r>
            <a:rPr lang="en-US" sz="1900" b="1" kern="1200"/>
            <a:t>state governments </a:t>
          </a:r>
          <a:endParaRPr lang="en-US" sz="1900" kern="1200"/>
        </a:p>
      </dsp:txBody>
      <dsp:txXfrm>
        <a:off x="879955" y="1908241"/>
        <a:ext cx="4903470" cy="761866"/>
      </dsp:txXfrm>
    </dsp:sp>
    <dsp:sp modelId="{4C95F776-AEF4-40C5-8424-176B7389844D}">
      <dsp:nvSpPr>
        <dsp:cNvPr id="0" name=""/>
        <dsp:cNvSpPr/>
      </dsp:nvSpPr>
      <dsp:spPr>
        <a:xfrm>
          <a:off x="5783425" y="1908241"/>
          <a:ext cx="5113174" cy="761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31" tIns="80631" rIns="80631" bIns="80631" numCol="1" spcCol="1270" anchor="ctr" anchorCtr="0">
          <a:noAutofit/>
        </a:bodyPr>
        <a:lstStyle/>
        <a:p>
          <a:pPr marL="0" lvl="0" indent="0" algn="l" defTabSz="800100">
            <a:lnSpc>
              <a:spcPct val="90000"/>
            </a:lnSpc>
            <a:spcBef>
              <a:spcPct val="0"/>
            </a:spcBef>
            <a:spcAft>
              <a:spcPct val="35000"/>
            </a:spcAft>
            <a:buNone/>
          </a:pPr>
          <a:r>
            <a:rPr lang="en-US" sz="1800" kern="1200"/>
            <a:t>Two main tiers in most states:</a:t>
          </a:r>
        </a:p>
      </dsp:txBody>
      <dsp:txXfrm>
        <a:off x="5783425" y="1908241"/>
        <a:ext cx="5113174" cy="761866"/>
      </dsp:txXfrm>
    </dsp:sp>
    <dsp:sp modelId="{11E66DFB-375A-40D3-992C-E09A953428E9}">
      <dsp:nvSpPr>
        <dsp:cNvPr id="0" name=""/>
        <dsp:cNvSpPr/>
      </dsp:nvSpPr>
      <dsp:spPr>
        <a:xfrm>
          <a:off x="0" y="2860574"/>
          <a:ext cx="10896600" cy="7618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54B6B2-20EA-4AF4-923B-96C72A83B319}">
      <dsp:nvSpPr>
        <dsp:cNvPr id="0" name=""/>
        <dsp:cNvSpPr/>
      </dsp:nvSpPr>
      <dsp:spPr>
        <a:xfrm>
          <a:off x="230464" y="3031994"/>
          <a:ext cx="419026" cy="4190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476C1C-DBD8-47AD-9ACE-0A1FF185940A}">
      <dsp:nvSpPr>
        <dsp:cNvPr id="0" name=""/>
        <dsp:cNvSpPr/>
      </dsp:nvSpPr>
      <dsp:spPr>
        <a:xfrm>
          <a:off x="879955" y="2860574"/>
          <a:ext cx="10016644" cy="761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31" tIns="80631" rIns="80631" bIns="80631" numCol="1" spcCol="1270" anchor="ctr" anchorCtr="0">
          <a:noAutofit/>
        </a:bodyPr>
        <a:lstStyle/>
        <a:p>
          <a:pPr marL="0" lvl="0" indent="0" algn="l" defTabSz="844550">
            <a:lnSpc>
              <a:spcPct val="90000"/>
            </a:lnSpc>
            <a:spcBef>
              <a:spcPct val="0"/>
            </a:spcBef>
            <a:spcAft>
              <a:spcPct val="35000"/>
            </a:spcAft>
            <a:buNone/>
          </a:pPr>
          <a:r>
            <a:rPr lang="en-US" sz="1900" kern="1200"/>
            <a:t>Counties (larger areas, often including cities)</a:t>
          </a:r>
        </a:p>
      </dsp:txBody>
      <dsp:txXfrm>
        <a:off x="879955" y="2860574"/>
        <a:ext cx="10016644" cy="761866"/>
      </dsp:txXfrm>
    </dsp:sp>
    <dsp:sp modelId="{AB11949C-3010-4464-9670-A4F1018489CD}">
      <dsp:nvSpPr>
        <dsp:cNvPr id="0" name=""/>
        <dsp:cNvSpPr/>
      </dsp:nvSpPr>
      <dsp:spPr>
        <a:xfrm>
          <a:off x="0" y="3812907"/>
          <a:ext cx="10896600" cy="7618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20E046-B5FC-4849-BFF6-94A122D2046B}">
      <dsp:nvSpPr>
        <dsp:cNvPr id="0" name=""/>
        <dsp:cNvSpPr/>
      </dsp:nvSpPr>
      <dsp:spPr>
        <a:xfrm>
          <a:off x="230464" y="3984326"/>
          <a:ext cx="419026" cy="4190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F706C9-319A-425E-8B4D-F414DC7E0C52}">
      <dsp:nvSpPr>
        <dsp:cNvPr id="0" name=""/>
        <dsp:cNvSpPr/>
      </dsp:nvSpPr>
      <dsp:spPr>
        <a:xfrm>
          <a:off x="879955" y="3812907"/>
          <a:ext cx="10016644" cy="761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631" tIns="80631" rIns="80631" bIns="80631" numCol="1" spcCol="1270" anchor="ctr" anchorCtr="0">
          <a:noAutofit/>
        </a:bodyPr>
        <a:lstStyle/>
        <a:p>
          <a:pPr marL="0" lvl="0" indent="0" algn="l" defTabSz="844550">
            <a:lnSpc>
              <a:spcPct val="90000"/>
            </a:lnSpc>
            <a:spcBef>
              <a:spcPct val="0"/>
            </a:spcBef>
            <a:spcAft>
              <a:spcPct val="35000"/>
            </a:spcAft>
            <a:buNone/>
          </a:pPr>
          <a:r>
            <a:rPr lang="en-US" sz="1900" kern="1200"/>
            <a:t>Municipalities (cities, towns, villages) + Townships in some states</a:t>
          </a:r>
        </a:p>
      </dsp:txBody>
      <dsp:txXfrm>
        <a:off x="879955" y="3812907"/>
        <a:ext cx="10016644" cy="7618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1F172-BE44-48F3-91F4-673BEF78190C}">
      <dsp:nvSpPr>
        <dsp:cNvPr id="0" name=""/>
        <dsp:cNvSpPr/>
      </dsp:nvSpPr>
      <dsp:spPr>
        <a:xfrm>
          <a:off x="0" y="0"/>
          <a:ext cx="10896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562439-D7F4-4494-B149-74E9C80914C6}">
      <dsp:nvSpPr>
        <dsp:cNvPr id="0" name=""/>
        <dsp:cNvSpPr/>
      </dsp:nvSpPr>
      <dsp:spPr>
        <a:xfrm>
          <a:off x="0" y="0"/>
          <a:ext cx="10896600" cy="11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a:t>1</a:t>
          </a:r>
          <a:r>
            <a:rPr lang="en-US" sz="3200" kern="1200"/>
            <a:t>. </a:t>
          </a:r>
          <a:r>
            <a:rPr lang="en-US" sz="3200" b="1" kern="1200"/>
            <a:t>How many counties are in the U.S.?</a:t>
          </a:r>
          <a:endParaRPr lang="en-US" sz="3200" kern="1200"/>
        </a:p>
      </dsp:txBody>
      <dsp:txXfrm>
        <a:off x="0" y="0"/>
        <a:ext cx="10896600" cy="1144587"/>
      </dsp:txXfrm>
    </dsp:sp>
    <dsp:sp modelId="{C039894F-1058-4253-9351-C83A5952458C}">
      <dsp:nvSpPr>
        <dsp:cNvPr id="0" name=""/>
        <dsp:cNvSpPr/>
      </dsp:nvSpPr>
      <dsp:spPr>
        <a:xfrm>
          <a:off x="0" y="1144587"/>
          <a:ext cx="10896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F61D9-79DB-4F84-B02A-D59C9AFFA461}">
      <dsp:nvSpPr>
        <dsp:cNvPr id="0" name=""/>
        <dsp:cNvSpPr/>
      </dsp:nvSpPr>
      <dsp:spPr>
        <a:xfrm>
          <a:off x="0" y="1144587"/>
          <a:ext cx="10896600" cy="11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a:t>2. What state has NO counties?</a:t>
          </a:r>
          <a:endParaRPr lang="en-US" sz="3200" kern="1200"/>
        </a:p>
      </dsp:txBody>
      <dsp:txXfrm>
        <a:off x="0" y="1144587"/>
        <a:ext cx="10896600" cy="1144587"/>
      </dsp:txXfrm>
    </dsp:sp>
    <dsp:sp modelId="{CF17782B-DA1B-4C4E-9501-F666599FA7FF}">
      <dsp:nvSpPr>
        <dsp:cNvPr id="0" name=""/>
        <dsp:cNvSpPr/>
      </dsp:nvSpPr>
      <dsp:spPr>
        <a:xfrm>
          <a:off x="0" y="2289175"/>
          <a:ext cx="10896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0A8C90-D505-4692-8C8C-5537D4942D4D}">
      <dsp:nvSpPr>
        <dsp:cNvPr id="0" name=""/>
        <dsp:cNvSpPr/>
      </dsp:nvSpPr>
      <dsp:spPr>
        <a:xfrm>
          <a:off x="0" y="2289175"/>
          <a:ext cx="10896600" cy="11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a:t>3. True/False: Cities get all their power from the federal government.</a:t>
          </a:r>
          <a:endParaRPr lang="en-US" sz="3200" kern="1200"/>
        </a:p>
      </dsp:txBody>
      <dsp:txXfrm>
        <a:off x="0" y="2289175"/>
        <a:ext cx="10896600" cy="1144587"/>
      </dsp:txXfrm>
    </dsp:sp>
    <dsp:sp modelId="{998E0A5A-07F6-48AF-8F5B-99B08ACF5527}">
      <dsp:nvSpPr>
        <dsp:cNvPr id="0" name=""/>
        <dsp:cNvSpPr/>
      </dsp:nvSpPr>
      <dsp:spPr>
        <a:xfrm>
          <a:off x="0" y="3433762"/>
          <a:ext cx="10896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16300C-A9EA-4090-831C-0ACEF8CF6284}">
      <dsp:nvSpPr>
        <dsp:cNvPr id="0" name=""/>
        <dsp:cNvSpPr/>
      </dsp:nvSpPr>
      <dsp:spPr>
        <a:xfrm>
          <a:off x="0" y="3433762"/>
          <a:ext cx="10896600" cy="11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a:t>4. What’s one quirky local service?</a:t>
          </a:r>
          <a:endParaRPr lang="en-US" sz="3200" kern="1200"/>
        </a:p>
      </dsp:txBody>
      <dsp:txXfrm>
        <a:off x="0" y="3433762"/>
        <a:ext cx="10896600" cy="11445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28AF3-948D-46A6-B3F4-7820AB85191B}">
      <dsp:nvSpPr>
        <dsp:cNvPr id="0" name=""/>
        <dsp:cNvSpPr/>
      </dsp:nvSpPr>
      <dsp:spPr>
        <a:xfrm>
          <a:off x="0" y="0"/>
          <a:ext cx="9753600" cy="108736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t>BASICS OF MONEY MANAGEMENT: EXPENSES – </a:t>
          </a:r>
        </a:p>
        <a:p>
          <a:pPr marL="0" lvl="0" indent="0" algn="l" defTabSz="1422400">
            <a:lnSpc>
              <a:spcPct val="90000"/>
            </a:lnSpc>
            <a:spcBef>
              <a:spcPct val="0"/>
            </a:spcBef>
            <a:spcAft>
              <a:spcPct val="35000"/>
            </a:spcAft>
            <a:buNone/>
          </a:pPr>
          <a:r>
            <a:rPr lang="en-US" sz="3200" b="0" kern="1200" dirty="0"/>
            <a:t>NEEDS VS. WANTS</a:t>
          </a:r>
        </a:p>
      </dsp:txBody>
      <dsp:txXfrm>
        <a:off x="31848" y="31848"/>
        <a:ext cx="8488365" cy="1023668"/>
      </dsp:txXfrm>
    </dsp:sp>
    <dsp:sp modelId="{E376E2D5-67D2-44CE-877E-29C38E53452E}">
      <dsp:nvSpPr>
        <dsp:cNvPr id="0" name=""/>
        <dsp:cNvSpPr/>
      </dsp:nvSpPr>
      <dsp:spPr>
        <a:xfrm>
          <a:off x="816864" y="1285067"/>
          <a:ext cx="9753600" cy="108736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Needs:  Essentials like school supplies, transportation, or basic food</a:t>
          </a:r>
        </a:p>
      </dsp:txBody>
      <dsp:txXfrm>
        <a:off x="848712" y="1316915"/>
        <a:ext cx="8166252" cy="1023668"/>
      </dsp:txXfrm>
    </dsp:sp>
    <dsp:sp modelId="{913A6FF5-2C95-42D7-94B4-987AD7209F50}">
      <dsp:nvSpPr>
        <dsp:cNvPr id="0" name=""/>
        <dsp:cNvSpPr/>
      </dsp:nvSpPr>
      <dsp:spPr>
        <a:xfrm>
          <a:off x="1621536" y="2570135"/>
          <a:ext cx="9753600" cy="108736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Wants:  Fun stuff like streaming subscriptions, clothes, or eating out</a:t>
          </a:r>
        </a:p>
      </dsp:txBody>
      <dsp:txXfrm>
        <a:off x="1653384" y="2601983"/>
        <a:ext cx="8178444" cy="1023668"/>
      </dsp:txXfrm>
    </dsp:sp>
    <dsp:sp modelId="{3FD3707D-256D-41C0-AADB-2C7023389F84}">
      <dsp:nvSpPr>
        <dsp:cNvPr id="0" name=""/>
        <dsp:cNvSpPr/>
      </dsp:nvSpPr>
      <dsp:spPr>
        <a:xfrm>
          <a:off x="2438400" y="3855203"/>
          <a:ext cx="9753600" cy="108736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Prioritizing needs over wants is key to staying balanced</a:t>
          </a:r>
        </a:p>
      </dsp:txBody>
      <dsp:txXfrm>
        <a:off x="2470248" y="3887051"/>
        <a:ext cx="8166252" cy="1023668"/>
      </dsp:txXfrm>
    </dsp:sp>
    <dsp:sp modelId="{22E7FBAF-05D1-4CC0-A398-353FBFE63840}">
      <dsp:nvSpPr>
        <dsp:cNvPr id="0" name=""/>
        <dsp:cNvSpPr/>
      </dsp:nvSpPr>
      <dsp:spPr>
        <a:xfrm>
          <a:off x="9046812" y="832822"/>
          <a:ext cx="706787" cy="706787"/>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9205839" y="832822"/>
        <a:ext cx="388733" cy="531857"/>
      </dsp:txXfrm>
    </dsp:sp>
    <dsp:sp modelId="{6E41EFF1-256C-4B12-8A4F-523FA5CB02D8}">
      <dsp:nvSpPr>
        <dsp:cNvPr id="0" name=""/>
        <dsp:cNvSpPr/>
      </dsp:nvSpPr>
      <dsp:spPr>
        <a:xfrm>
          <a:off x="9863676" y="2117890"/>
          <a:ext cx="706787" cy="706787"/>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10022703" y="2117890"/>
        <a:ext cx="388733" cy="531857"/>
      </dsp:txXfrm>
    </dsp:sp>
    <dsp:sp modelId="{FD3A78B0-D215-4BCA-95EE-842E4EFFF5E8}">
      <dsp:nvSpPr>
        <dsp:cNvPr id="0" name=""/>
        <dsp:cNvSpPr/>
      </dsp:nvSpPr>
      <dsp:spPr>
        <a:xfrm>
          <a:off x="10668348" y="3402958"/>
          <a:ext cx="706787" cy="706787"/>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10827375" y="3402958"/>
        <a:ext cx="388733" cy="5318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6BD0F-53A1-4579-94A8-42262270B73A}">
      <dsp:nvSpPr>
        <dsp:cNvPr id="0" name=""/>
        <dsp:cNvSpPr/>
      </dsp:nvSpPr>
      <dsp:spPr>
        <a:xfrm>
          <a:off x="228599" y="0"/>
          <a:ext cx="10274141" cy="160115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t>WHAT IS BUDGETING?</a:t>
          </a:r>
        </a:p>
      </dsp:txBody>
      <dsp:txXfrm>
        <a:off x="275495" y="46896"/>
        <a:ext cx="8546373" cy="1507360"/>
      </dsp:txXfrm>
    </dsp:sp>
    <dsp:sp modelId="{E5662386-002B-4FAC-A49A-38B3261950F1}">
      <dsp:nvSpPr>
        <dsp:cNvPr id="0" name=""/>
        <dsp:cNvSpPr/>
      </dsp:nvSpPr>
      <dsp:spPr>
        <a:xfrm>
          <a:off x="906541" y="1868011"/>
          <a:ext cx="10274141" cy="160115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Budgeting is a plan that matches your income to expenses, savings, and goals.  It’s like a roadmap for your money – helping you live within your means and avoid surprise.</a:t>
          </a:r>
        </a:p>
      </dsp:txBody>
      <dsp:txXfrm>
        <a:off x="953437" y="1914907"/>
        <a:ext cx="8233058" cy="1507360"/>
      </dsp:txXfrm>
    </dsp:sp>
    <dsp:sp modelId="{94B8C337-58CA-4337-92AD-1A015D2FE5EA}">
      <dsp:nvSpPr>
        <dsp:cNvPr id="0" name=""/>
        <dsp:cNvSpPr/>
      </dsp:nvSpPr>
      <dsp:spPr>
        <a:xfrm>
          <a:off x="1813083" y="3736022"/>
          <a:ext cx="10274141" cy="160115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Why budget? It prevents overspending and builds good habits early.</a:t>
          </a:r>
        </a:p>
      </dsp:txBody>
      <dsp:txXfrm>
        <a:off x="1859979" y="3782918"/>
        <a:ext cx="8233058" cy="1507360"/>
      </dsp:txXfrm>
    </dsp:sp>
    <dsp:sp modelId="{4829E2DF-DF61-4048-B6BC-794158FBEFE9}">
      <dsp:nvSpPr>
        <dsp:cNvPr id="0" name=""/>
        <dsp:cNvSpPr/>
      </dsp:nvSpPr>
      <dsp:spPr>
        <a:xfrm>
          <a:off x="9233392" y="1214207"/>
          <a:ext cx="1040749" cy="1040749"/>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467561" y="1214207"/>
        <a:ext cx="572411" cy="783164"/>
      </dsp:txXfrm>
    </dsp:sp>
    <dsp:sp modelId="{CEE75B28-A6A4-4F29-8C9B-331514339575}">
      <dsp:nvSpPr>
        <dsp:cNvPr id="0" name=""/>
        <dsp:cNvSpPr/>
      </dsp:nvSpPr>
      <dsp:spPr>
        <a:xfrm>
          <a:off x="10139934" y="3071544"/>
          <a:ext cx="1040749" cy="1040749"/>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0374103" y="3071544"/>
        <a:ext cx="572411" cy="7831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8D76D-A98B-4CFF-9F8E-38676FEC0845}">
      <dsp:nvSpPr>
        <dsp:cNvPr id="0" name=""/>
        <dsp:cNvSpPr/>
      </dsp:nvSpPr>
      <dsp:spPr>
        <a:xfrm>
          <a:off x="0" y="0"/>
          <a:ext cx="10896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534AEB3-2AF1-4B35-848B-0857CAC1504C}">
      <dsp:nvSpPr>
        <dsp:cNvPr id="0" name=""/>
        <dsp:cNvSpPr/>
      </dsp:nvSpPr>
      <dsp:spPr>
        <a:xfrm>
          <a:off x="0" y="0"/>
          <a:ext cx="10896600" cy="11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b="1" kern="1200" dirty="0"/>
            <a:t>TRACKING AND ADJUSTING YOUR BUDGET</a:t>
          </a:r>
        </a:p>
      </dsp:txBody>
      <dsp:txXfrm>
        <a:off x="0" y="0"/>
        <a:ext cx="10896600" cy="1144587"/>
      </dsp:txXfrm>
    </dsp:sp>
    <dsp:sp modelId="{903B29AA-6011-4C89-8E3A-59F6247E8FA1}">
      <dsp:nvSpPr>
        <dsp:cNvPr id="0" name=""/>
        <dsp:cNvSpPr/>
      </dsp:nvSpPr>
      <dsp:spPr>
        <a:xfrm>
          <a:off x="0" y="1144587"/>
          <a:ext cx="10896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AF05D98-CEC9-4B8C-9E45-BBFC94A6E2D1}">
      <dsp:nvSpPr>
        <dsp:cNvPr id="0" name=""/>
        <dsp:cNvSpPr/>
      </dsp:nvSpPr>
      <dsp:spPr>
        <a:xfrm>
          <a:off x="0" y="1144587"/>
          <a:ext cx="10896600" cy="11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kern="1200" dirty="0"/>
            <a:t>Log expenses daily.</a:t>
          </a:r>
        </a:p>
      </dsp:txBody>
      <dsp:txXfrm>
        <a:off x="0" y="1144587"/>
        <a:ext cx="10896600" cy="1144587"/>
      </dsp:txXfrm>
    </dsp:sp>
    <dsp:sp modelId="{334D5784-D7AB-49EB-A418-9750AB5E2039}">
      <dsp:nvSpPr>
        <dsp:cNvPr id="0" name=""/>
        <dsp:cNvSpPr/>
      </dsp:nvSpPr>
      <dsp:spPr>
        <a:xfrm>
          <a:off x="0" y="2289175"/>
          <a:ext cx="10896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4076A01-16FC-4C94-9BFC-96F2CF57F7CE}">
      <dsp:nvSpPr>
        <dsp:cNvPr id="0" name=""/>
        <dsp:cNvSpPr/>
      </dsp:nvSpPr>
      <dsp:spPr>
        <a:xfrm>
          <a:off x="0" y="2289175"/>
          <a:ext cx="10896600" cy="11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kern="1200"/>
            <a:t>Review weekly:  Are you over / under?</a:t>
          </a:r>
        </a:p>
      </dsp:txBody>
      <dsp:txXfrm>
        <a:off x="0" y="2289175"/>
        <a:ext cx="10896600" cy="1144587"/>
      </dsp:txXfrm>
    </dsp:sp>
    <dsp:sp modelId="{3DAA5FAF-019B-4AA1-996B-9A5C68A17843}">
      <dsp:nvSpPr>
        <dsp:cNvPr id="0" name=""/>
        <dsp:cNvSpPr/>
      </dsp:nvSpPr>
      <dsp:spPr>
        <a:xfrm>
          <a:off x="0" y="3433762"/>
          <a:ext cx="10896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B578C81-78A5-4E4A-9838-1C4F9B31267F}">
      <dsp:nvSpPr>
        <dsp:cNvPr id="0" name=""/>
        <dsp:cNvSpPr/>
      </dsp:nvSpPr>
      <dsp:spPr>
        <a:xfrm>
          <a:off x="0" y="3433762"/>
          <a:ext cx="10896600" cy="11445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186690" rIns="186690" bIns="186690" numCol="1" spcCol="1270" anchor="t" anchorCtr="0">
          <a:noAutofit/>
        </a:bodyPr>
        <a:lstStyle/>
        <a:p>
          <a:pPr marL="0" lvl="0" indent="0" algn="l" defTabSz="2178050">
            <a:lnSpc>
              <a:spcPct val="90000"/>
            </a:lnSpc>
            <a:spcBef>
              <a:spcPct val="0"/>
            </a:spcBef>
            <a:spcAft>
              <a:spcPct val="35000"/>
            </a:spcAft>
            <a:buNone/>
          </a:pPr>
          <a:r>
            <a:rPr lang="en-US" sz="4900" kern="1200"/>
            <a:t>Adjust as needed – life changes!</a:t>
          </a:r>
        </a:p>
      </dsp:txBody>
      <dsp:txXfrm>
        <a:off x="0" y="3433762"/>
        <a:ext cx="10896600" cy="114458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248B25D-8766-427E-8C9E-4845048D8DFC}" type="datetimeFigureOut">
              <a:rPr lang="en-US" smtClean="0"/>
              <a:t>3/4/2026</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26F439B-391B-4B41-826A-951FCF412C34}" type="datetimeFigureOut">
              <a:rPr lang="en-US" smtClean="0"/>
              <a:t>3/4/2026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990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0" y="990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6683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3/4/2026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778860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 id="2147483757" r:id="rId65"/>
    <p:sldLayoutId id="2147483758" r:id="rId66"/>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24.webp"/><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hyperlink" Target="https://www.investopedia.com/tips-for-saving-money-on-a-tight-budget-5185769" TargetMode="External"/><Relationship Id="rId2" Type="http://schemas.openxmlformats.org/officeDocument/2006/relationships/image" Target="../media/image27.jpg"/><Relationship Id="rId1" Type="http://schemas.openxmlformats.org/officeDocument/2006/relationships/slideLayout" Target="../slideLayouts/slideLayout34.xml"/><Relationship Id="rId4" Type="http://schemas.openxmlformats.org/officeDocument/2006/relationships/hyperlink" Target="https://www.investopedia.com/terms/e/emergency_fund.asp"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webp"/><Relationship Id="rId2" Type="http://schemas.openxmlformats.org/officeDocument/2006/relationships/image" Target="../media/image32.jpg"/><Relationship Id="rId1" Type="http://schemas.openxmlformats.org/officeDocument/2006/relationships/slideLayout" Target="../slideLayouts/slideLayout36.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2316243" y="1430288"/>
            <a:ext cx="7602584" cy="1682879"/>
          </a:xfrm>
        </p:spPr>
        <p:txBody>
          <a:bodyPr/>
          <a:lstStyle/>
          <a:p>
            <a:r>
              <a:rPr lang="en-US" sz="6000" dirty="0"/>
              <a:t>LEARN LOCAL GOVERNMENT &amp;</a:t>
            </a:r>
            <a:br>
              <a:rPr lang="en-US" sz="6000" dirty="0"/>
            </a:br>
            <a:r>
              <a:rPr lang="en-US" sz="6000" dirty="0"/>
              <a:t>FINANCIAL LITERACY </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1411357" y="4195470"/>
            <a:ext cx="9412356" cy="744278"/>
          </a:xfrm>
        </p:spPr>
        <p:txBody>
          <a:bodyPr>
            <a:noAutofit/>
          </a:bodyPr>
          <a:lstStyle/>
          <a:p>
            <a:endParaRPr lang="en-US" sz="2400" dirty="0"/>
          </a:p>
          <a:p>
            <a:r>
              <a:rPr lang="en-US" sz="2400" dirty="0"/>
              <a:t>PRESENTED BY LAKE COUNTY TREASURER, MICHAEL ZUREN </a:t>
            </a:r>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78929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140765" y="974034"/>
            <a:ext cx="5218043" cy="4303643"/>
          </a:xfrm>
        </p:spPr>
        <p:txBody>
          <a:bodyPr>
            <a:normAutofit/>
          </a:bodyPr>
          <a:lstStyle/>
          <a:p>
            <a:pPr algn="l" fontAlgn="base"/>
            <a:r>
              <a:rPr lang="en-US" sz="3600" b="1" dirty="0"/>
              <a:t>Gross Pay   </a:t>
            </a:r>
            <a:r>
              <a:rPr lang="en-US" sz="3600" dirty="0"/>
              <a:t>500.00</a:t>
            </a:r>
          </a:p>
          <a:p>
            <a:pPr algn="l" fontAlgn="base"/>
            <a:r>
              <a:rPr lang="en-US" sz="3600" b="1" dirty="0"/>
              <a:t>Federal        </a:t>
            </a:r>
            <a:r>
              <a:rPr lang="en-US" sz="3600" dirty="0"/>
              <a:t>33.27</a:t>
            </a:r>
          </a:p>
          <a:p>
            <a:pPr algn="l" fontAlgn="base"/>
            <a:r>
              <a:rPr lang="en-US" sz="3600" b="1" dirty="0"/>
              <a:t>FICA            </a:t>
            </a:r>
            <a:r>
              <a:rPr lang="en-US" sz="3600" dirty="0"/>
              <a:t>31.00</a:t>
            </a:r>
          </a:p>
          <a:p>
            <a:pPr algn="l" fontAlgn="base"/>
            <a:r>
              <a:rPr lang="en-US" sz="3600" b="1" dirty="0"/>
              <a:t>Medicare       </a:t>
            </a:r>
            <a:r>
              <a:rPr lang="en-US" sz="3600" dirty="0"/>
              <a:t>7.25</a:t>
            </a:r>
          </a:p>
          <a:p>
            <a:pPr algn="l" fontAlgn="base"/>
            <a:r>
              <a:rPr lang="en-US" sz="3600" b="1" dirty="0"/>
              <a:t>State             </a:t>
            </a:r>
            <a:r>
              <a:rPr lang="en-US" sz="3600" dirty="0"/>
              <a:t>5.20</a:t>
            </a:r>
          </a:p>
          <a:p>
            <a:pPr algn="l" fontAlgn="base"/>
            <a:r>
              <a:rPr lang="en-US" sz="3600" b="1" dirty="0"/>
              <a:t>Net Pay      </a:t>
            </a:r>
            <a:r>
              <a:rPr lang="en-US" sz="3600" dirty="0"/>
              <a:t>423.28</a:t>
            </a:r>
          </a:p>
          <a:p>
            <a:endParaRPr lang="en-US" dirty="0"/>
          </a:p>
        </p:txBody>
      </p:sp>
      <p:sp>
        <p:nvSpPr>
          <p:cNvPr id="5" name="TextBox 4"/>
          <p:cNvSpPr txBox="1"/>
          <p:nvPr/>
        </p:nvSpPr>
        <p:spPr>
          <a:xfrm>
            <a:off x="715617" y="149087"/>
            <a:ext cx="8070574" cy="1107996"/>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rPr>
              <a:t>         EXAMPLE</a:t>
            </a:r>
          </a:p>
          <a:p>
            <a:endParaRPr lang="en-US" dirty="0">
              <a:solidFill>
                <a:schemeClr val="bg1"/>
              </a:solidFill>
            </a:endParaRPr>
          </a:p>
        </p:txBody>
      </p:sp>
    </p:spTree>
    <p:extLst>
      <p:ext uri="{BB962C8B-B14F-4D97-AF65-F5344CB8AC3E}">
        <p14:creationId xmlns:p14="http://schemas.microsoft.com/office/powerpoint/2010/main" val="1092169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5359078" y="2407754"/>
            <a:ext cx="5933661" cy="4450246"/>
          </a:xfrm>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317927" y="0"/>
            <a:ext cx="4323521" cy="3289852"/>
          </a:xfrm>
        </p:spPr>
        <p:txBody>
          <a:bodyPr>
            <a:normAutofit fontScale="90000"/>
          </a:bodyPr>
          <a:lstStyle/>
          <a:p>
            <a:pPr marL="571500" indent="-571500">
              <a:buFont typeface="Wingdings" panose="05000000000000000000" pitchFamily="2" charset="2"/>
              <a:buChar char="ü"/>
            </a:pPr>
            <a:r>
              <a:rPr lang="en-US" dirty="0"/>
              <a:t>SMART goals are:</a:t>
            </a:r>
            <a:br>
              <a:rPr lang="en-US" dirty="0"/>
            </a:br>
            <a:r>
              <a:rPr lang="en-US" dirty="0"/>
              <a:t>Specific</a:t>
            </a:r>
            <a:br>
              <a:rPr lang="en-US" dirty="0"/>
            </a:br>
            <a:r>
              <a:rPr lang="en-US" dirty="0"/>
              <a:t>Measurable</a:t>
            </a:r>
            <a:br>
              <a:rPr lang="en-US" dirty="0"/>
            </a:br>
            <a:r>
              <a:rPr lang="en-US" dirty="0"/>
              <a:t>Attainable</a:t>
            </a:r>
            <a:br>
              <a:rPr lang="en-US" dirty="0"/>
            </a:br>
            <a:r>
              <a:rPr lang="en-US" dirty="0"/>
              <a:t>Realistic</a:t>
            </a:r>
            <a:br>
              <a:rPr lang="en-US" dirty="0"/>
            </a:br>
            <a:r>
              <a:rPr lang="en-US" dirty="0"/>
              <a:t>Time Bound</a:t>
            </a:r>
            <a:br>
              <a:rPr lang="en-US" dirty="0"/>
            </a:br>
            <a:br>
              <a:rPr lang="en-US" dirty="0"/>
            </a:br>
            <a:endParaRPr lang="en-US" dirty="0"/>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267739" y="298174"/>
            <a:ext cx="6213061" cy="1868557"/>
          </a:xfrm>
        </p:spPr>
        <p:txBody>
          <a:bodyPr>
            <a:normAutofit lnSpcReduction="10000"/>
          </a:bodyPr>
          <a:lstStyle/>
          <a:p>
            <a:r>
              <a:rPr lang="en-US" sz="1800" b="1" u="sng" dirty="0"/>
              <a:t>An example of a clearly written financial goal would be</a:t>
            </a:r>
            <a:r>
              <a:rPr lang="en-US" sz="1800" dirty="0"/>
              <a:t>:</a:t>
            </a:r>
          </a:p>
          <a:p>
            <a:pPr marL="457200" indent="-457200">
              <a:buAutoNum type="alphaUcPeriod"/>
            </a:pPr>
            <a:r>
              <a:rPr lang="en-US" sz="1800" b="1" dirty="0"/>
              <a:t>“To pay off credit card bills by 2024.”</a:t>
            </a:r>
          </a:p>
          <a:p>
            <a:pPr marL="457200" indent="-457200">
              <a:buAutoNum type="alphaUcPeriod"/>
            </a:pPr>
            <a:r>
              <a:rPr lang="en-US" sz="1800" b="1" dirty="0"/>
              <a:t>“To save money for college for the next five years.”</a:t>
            </a:r>
          </a:p>
          <a:p>
            <a:pPr marL="457200" indent="-457200">
              <a:buAutoNum type="alphaUcPeriod"/>
            </a:pPr>
            <a:r>
              <a:rPr lang="en-US" sz="1800" b="1" dirty="0"/>
              <a:t>“To establish an emergency fund of $2,000 in 18 months.”</a:t>
            </a:r>
          </a:p>
          <a:p>
            <a:pPr marL="457200" indent="-457200">
              <a:buAutoNum type="alphaUcPeriod"/>
            </a:pPr>
            <a:r>
              <a:rPr lang="en-US" sz="1800" b="1" dirty="0"/>
              <a:t>All of the above</a:t>
            </a:r>
          </a:p>
          <a:p>
            <a:endParaRPr lang="en-US" dirty="0"/>
          </a:p>
        </p:txBody>
      </p:sp>
      <p:sp>
        <p:nvSpPr>
          <p:cNvPr id="9" name="Text Placeholder 8"/>
          <p:cNvSpPr>
            <a:spLocks noGrp="1"/>
          </p:cNvSpPr>
          <p:nvPr>
            <p:ph type="body" sz="quarter" idx="16"/>
          </p:nvPr>
        </p:nvSpPr>
        <p:spPr/>
        <p:txBody>
          <a:bodyPr>
            <a:normAutofit/>
          </a:bodyPr>
          <a:lstStyle/>
          <a:p>
            <a:r>
              <a:rPr lang="en-US" b="1" u="sng" dirty="0"/>
              <a:t>An example of a long-term goal would be</a:t>
            </a:r>
            <a:r>
              <a:rPr lang="en-US" dirty="0"/>
              <a:t>:</a:t>
            </a:r>
          </a:p>
          <a:p>
            <a:pPr marL="457200" indent="-457200">
              <a:buAutoNum type="alphaUcPeriod"/>
            </a:pPr>
            <a:r>
              <a:rPr lang="en-US" b="1" dirty="0"/>
              <a:t>A family vacation</a:t>
            </a:r>
          </a:p>
          <a:p>
            <a:pPr marL="457200" indent="-457200">
              <a:buAutoNum type="alphaUcPeriod"/>
            </a:pPr>
            <a:r>
              <a:rPr lang="en-US" b="1" dirty="0"/>
              <a:t>Buying a used car</a:t>
            </a:r>
          </a:p>
          <a:p>
            <a:pPr marL="457200" indent="-457200">
              <a:buAutoNum type="alphaUcPeriod"/>
            </a:pPr>
            <a:r>
              <a:rPr lang="en-US" b="1" dirty="0"/>
              <a:t>Purchasing a cell phone</a:t>
            </a:r>
          </a:p>
          <a:p>
            <a:pPr marL="457200" indent="-457200">
              <a:buAutoNum type="alphaUcPeriod"/>
            </a:pPr>
            <a:r>
              <a:rPr lang="en-US" b="1" dirty="0"/>
              <a:t>Saving for retirement</a:t>
            </a:r>
          </a:p>
        </p:txBody>
      </p:sp>
    </p:spTree>
    <p:extLst>
      <p:ext uri="{BB962C8B-B14F-4D97-AF65-F5344CB8AC3E}">
        <p14:creationId xmlns:p14="http://schemas.microsoft.com/office/powerpoint/2010/main" val="268795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3906079" y="268357"/>
            <a:ext cx="4442792" cy="6152321"/>
          </a:xfrm>
        </p:spPr>
        <p:txBody>
          <a:bodyPr>
            <a:normAutofit fontScale="90000"/>
          </a:bodyPr>
          <a:lstStyle/>
          <a:p>
            <a:r>
              <a:rPr lang="en-US" sz="3600" dirty="0"/>
              <a:t>Nicole set a goal to buy a car in the next few months.  She plans to make a $2,500 down payment and has already saved $1,300.  If she can save $150 each month, how long will it take her to save the entire $2,500</a:t>
            </a:r>
            <a:r>
              <a:rPr lang="en-US" sz="3600" u="sng" dirty="0"/>
              <a:t>:</a:t>
            </a:r>
            <a:br>
              <a:rPr lang="en-US" sz="3600" dirty="0"/>
            </a:br>
            <a:br>
              <a:rPr lang="en-US" sz="3200" dirty="0"/>
            </a:br>
            <a:r>
              <a:rPr lang="en-US" sz="3200" dirty="0"/>
              <a:t>A .  6 months</a:t>
            </a:r>
            <a:br>
              <a:rPr lang="en-US" sz="3200" dirty="0"/>
            </a:br>
            <a:r>
              <a:rPr lang="en-US" sz="3200" dirty="0"/>
              <a:t>B.   8 months</a:t>
            </a:r>
            <a:br>
              <a:rPr lang="en-US" sz="3200" dirty="0"/>
            </a:br>
            <a:r>
              <a:rPr lang="en-US" sz="3200" dirty="0"/>
              <a:t>C.   10 months</a:t>
            </a:r>
            <a:br>
              <a:rPr lang="en-US" sz="3200" dirty="0"/>
            </a:br>
            <a:r>
              <a:rPr lang="en-US" sz="3200" dirty="0"/>
              <a:t>D.  12 months</a:t>
            </a:r>
            <a:br>
              <a:rPr lang="en-US" dirty="0"/>
            </a:br>
            <a:endParaRPr lang="en-US" dirty="0"/>
          </a:p>
        </p:txBody>
      </p:sp>
      <p:pic>
        <p:nvPicPr>
          <p:cNvPr id="19" name="Picture Placeholder 18"/>
          <p:cNvPicPr>
            <a:picLocks noGrp="1" noChangeAspect="1"/>
          </p:cNvPicPr>
          <p:nvPr>
            <p:ph type="pic" sz="quarter" idx="16"/>
          </p:nvPr>
        </p:nvPicPr>
        <p:blipFill>
          <a:blip r:embed="rId2">
            <a:extLst>
              <a:ext uri="{28A0092B-C50C-407E-A947-70E740481C1C}">
                <a14:useLocalDpi xmlns:a14="http://schemas.microsoft.com/office/drawing/2010/main" val="0"/>
              </a:ext>
            </a:extLst>
          </a:blip>
          <a:stretch>
            <a:fillRect/>
          </a:stretch>
        </p:blipFill>
        <p:spPr>
          <a:xfrm>
            <a:off x="0" y="2345"/>
            <a:ext cx="3771349" cy="3771349"/>
          </a:xfrm>
        </p:spPr>
      </p:pic>
      <p:pic>
        <p:nvPicPr>
          <p:cNvPr id="18" name="Picture Placeholder 15"/>
          <p:cNvPicPr>
            <a:picLocks noGrp="1" noChangeAspect="1"/>
          </p:cNvPicPr>
          <p:nvPr>
            <p:ph type="pic" sz="quarter" idx="17"/>
          </p:nvPr>
        </p:nvPicPr>
        <p:blipFill>
          <a:blip r:embed="rId3">
            <a:extLst>
              <a:ext uri="{28A0092B-C50C-407E-A947-70E740481C1C}">
                <a14:useLocalDpi xmlns:a14="http://schemas.microsoft.com/office/drawing/2010/main" val="0"/>
              </a:ext>
            </a:extLst>
          </a:blip>
          <a:stretch>
            <a:fillRect/>
          </a:stretch>
        </p:blipFill>
        <p:spPr>
          <a:xfrm>
            <a:off x="8483600" y="645556"/>
            <a:ext cx="3708400" cy="5562600"/>
          </a:xfrm>
        </p:spPr>
      </p:pic>
    </p:spTree>
    <p:extLst>
      <p:ext uri="{BB962C8B-B14F-4D97-AF65-F5344CB8AC3E}">
        <p14:creationId xmlns:p14="http://schemas.microsoft.com/office/powerpoint/2010/main" val="2885941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flipH="1">
            <a:off x="-89452" y="0"/>
            <a:ext cx="12192000" cy="6858000"/>
          </a:xfrm>
        </p:spPr>
      </p:pic>
      <p:sp>
        <p:nvSpPr>
          <p:cNvPr id="3" name="Text Placeholder 2"/>
          <p:cNvSpPr>
            <a:spLocks noGrp="1"/>
          </p:cNvSpPr>
          <p:nvPr>
            <p:ph type="body" sz="quarter" idx="14"/>
          </p:nvPr>
        </p:nvSpPr>
        <p:spPr>
          <a:xfrm>
            <a:off x="-111909" y="2626033"/>
            <a:ext cx="5081474" cy="4231967"/>
          </a:xfrm>
        </p:spPr>
        <p:txBody>
          <a:bodyPr>
            <a:normAutofit/>
          </a:bodyPr>
          <a:lstStyle/>
          <a:p>
            <a:r>
              <a:rPr lang="en-US" u="sng" dirty="0"/>
              <a:t>Values, peers, family,</a:t>
            </a:r>
          </a:p>
          <a:p>
            <a:r>
              <a:rPr lang="en-US" u="sng" dirty="0"/>
              <a:t>feelings, and habits can influence</a:t>
            </a:r>
            <a:r>
              <a:rPr lang="en-US" dirty="0"/>
              <a:t>:</a:t>
            </a:r>
          </a:p>
          <a:p>
            <a:pPr marL="457200" indent="-457200">
              <a:buAutoNum type="alphaUcPeriod"/>
            </a:pPr>
            <a:r>
              <a:rPr lang="en-US" dirty="0"/>
              <a:t> Education</a:t>
            </a:r>
          </a:p>
          <a:p>
            <a:pPr marL="457200" indent="-457200">
              <a:buAutoNum type="alphaUcPeriod"/>
            </a:pPr>
            <a:r>
              <a:rPr lang="en-US" dirty="0"/>
              <a:t> Relationships</a:t>
            </a:r>
          </a:p>
          <a:p>
            <a:pPr marL="457200" indent="-457200">
              <a:buAutoNum type="alphaUcPeriod"/>
            </a:pPr>
            <a:r>
              <a:rPr lang="en-US" dirty="0"/>
              <a:t> Financial Decisions</a:t>
            </a:r>
          </a:p>
          <a:p>
            <a:pPr marL="457200" indent="-457200">
              <a:buAutoNum type="alphaUcPeriod"/>
            </a:pPr>
            <a:r>
              <a:rPr lang="en-US" dirty="0"/>
              <a:t> All of the above</a:t>
            </a:r>
          </a:p>
          <a:p>
            <a:endParaRPr lang="en-US" dirty="0"/>
          </a:p>
        </p:txBody>
      </p:sp>
      <p:sp>
        <p:nvSpPr>
          <p:cNvPr id="2" name="Title 1">
            <a:extLst>
              <a:ext uri="{FF2B5EF4-FFF2-40B4-BE49-F238E27FC236}">
                <a16:creationId xmlns:a16="http://schemas.microsoft.com/office/drawing/2014/main" id="{93CF8A26-1621-4E73-86DB-631C377CD1F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1600" dirty="0">
                <a:solidFill>
                  <a:schemeClr val="bg1"/>
                </a:solidFill>
              </a:rPr>
              <a:t>28</a:t>
            </a:r>
          </a:p>
        </p:txBody>
      </p:sp>
    </p:spTree>
    <p:extLst>
      <p:ext uri="{BB962C8B-B14F-4D97-AF65-F5344CB8AC3E}">
        <p14:creationId xmlns:p14="http://schemas.microsoft.com/office/powerpoint/2010/main" val="1415924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2528887" y="0"/>
            <a:ext cx="7134225" cy="822325"/>
          </a:xfrm>
        </p:spPr>
        <p:txBody>
          <a:bodyPr/>
          <a:lstStyle/>
          <a:p>
            <a:pPr algn="ctr"/>
            <a:r>
              <a:rPr lang="en-US" dirty="0">
                <a:solidFill>
                  <a:schemeClr val="bg1"/>
                </a:solidFill>
              </a:rPr>
              <a:t>Financial Tips for Young Adults</a:t>
            </a:r>
          </a:p>
        </p:txBody>
      </p:sp>
      <p:sp>
        <p:nvSpPr>
          <p:cNvPr id="7" name="Rectangle 6"/>
          <p:cNvSpPr/>
          <p:nvPr/>
        </p:nvSpPr>
        <p:spPr>
          <a:xfrm>
            <a:off x="268355" y="822325"/>
            <a:ext cx="11449879" cy="6924973"/>
          </a:xfrm>
          <a:prstGeom prst="rect">
            <a:avLst/>
          </a:prstGeom>
        </p:spPr>
        <p:txBody>
          <a:bodyPr wrap="square">
            <a:spAutoFit/>
          </a:bodyPr>
          <a:lstStyle/>
          <a:p>
            <a:pPr algn="ctr"/>
            <a:r>
              <a:rPr lang="en-US" sz="3600" b="1" dirty="0">
                <a:solidFill>
                  <a:schemeClr val="bg1"/>
                </a:solidFill>
                <a:latin typeface="Cabin-semi-bold"/>
              </a:rPr>
              <a:t>Learn Self-Control</a:t>
            </a:r>
          </a:p>
          <a:p>
            <a:endParaRPr lang="en-US" sz="2800" dirty="0">
              <a:solidFill>
                <a:schemeClr val="bg1"/>
              </a:solidFill>
              <a:latin typeface="Cabin-semi-bold"/>
            </a:endParaRPr>
          </a:p>
          <a:p>
            <a:pPr algn="just"/>
            <a:r>
              <a:rPr lang="en-US" sz="3600" dirty="0">
                <a:solidFill>
                  <a:schemeClr val="bg1"/>
                </a:solidFill>
                <a:latin typeface="SourceSansPro"/>
              </a:rPr>
              <a:t>If you’re lucky, your parents taught you this skill when you were a kid. If not, keep in mind that the sooner you learn the fine art of delaying gratification, the sooner you’ll find it easy to keep your </a:t>
            </a:r>
            <a:r>
              <a:rPr lang="en-US" sz="3600" u="sng" dirty="0">
                <a:solidFill>
                  <a:schemeClr val="bg1"/>
                </a:solidFill>
                <a:latin typeface="SourceSansPro"/>
              </a:rPr>
              <a:t>personal finances</a:t>
            </a:r>
            <a:r>
              <a:rPr lang="en-US" sz="3600" dirty="0">
                <a:solidFill>
                  <a:schemeClr val="bg1"/>
                </a:solidFill>
                <a:latin typeface="SourceSansPro"/>
              </a:rPr>
              <a:t> in order.  Although you can effortlessly buy an item on credit the minute you want it, it’s better to wait until you’ve actually saved up the money for the purchase.  Do you really want to pay interest on a pair of jeans or a box of cereal?  </a:t>
            </a:r>
          </a:p>
          <a:p>
            <a:endParaRPr lang="en-US" sz="3600" dirty="0">
              <a:solidFill>
                <a:schemeClr val="bg1"/>
              </a:solidFill>
              <a:latin typeface="SourceSansPro"/>
            </a:endParaRPr>
          </a:p>
          <a:p>
            <a:endParaRPr lang="en-US" sz="2000" dirty="0">
              <a:solidFill>
                <a:schemeClr val="bg1"/>
              </a:solidFill>
              <a:latin typeface="SourceSansPro"/>
            </a:endParaRPr>
          </a:p>
        </p:txBody>
      </p:sp>
    </p:spTree>
    <p:extLst>
      <p:ext uri="{BB962C8B-B14F-4D97-AF65-F5344CB8AC3E}">
        <p14:creationId xmlns:p14="http://schemas.microsoft.com/office/powerpoint/2010/main" val="1685735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126"/>
            <a:ext cx="8323729" cy="5549153"/>
          </a:xfrm>
          <a:prstGeom prst="rect">
            <a:avLst/>
          </a:prstGeom>
        </p:spPr>
      </p:pic>
      <p:sp>
        <p:nvSpPr>
          <p:cNvPr id="5" name="Rectangle 4"/>
          <p:cNvSpPr/>
          <p:nvPr/>
        </p:nvSpPr>
        <p:spPr>
          <a:xfrm>
            <a:off x="8507506" y="393771"/>
            <a:ext cx="2595282" cy="5693866"/>
          </a:xfrm>
          <a:prstGeom prst="rect">
            <a:avLst/>
          </a:prstGeom>
        </p:spPr>
        <p:txBody>
          <a:bodyPr wrap="square">
            <a:spAutoFit/>
          </a:bodyPr>
          <a:lstStyle/>
          <a:p>
            <a:r>
              <a:rPr lang="en-US" sz="2600" dirty="0">
                <a:solidFill>
                  <a:schemeClr val="bg1"/>
                </a:solidFill>
                <a:latin typeface="SourceSansPro"/>
              </a:rPr>
              <a:t>If you make a habit of putting all your purchases on credit cards despite not being able to pay your bill in full at the end of the month, then you might still be paying for those items in 10 years. </a:t>
            </a:r>
            <a:endParaRPr lang="en-US" sz="2600" dirty="0"/>
          </a:p>
        </p:txBody>
      </p:sp>
    </p:spTree>
    <p:extLst>
      <p:ext uri="{BB962C8B-B14F-4D97-AF65-F5344CB8AC3E}">
        <p14:creationId xmlns:p14="http://schemas.microsoft.com/office/powerpoint/2010/main" val="1887359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6882" y="87122"/>
            <a:ext cx="12035118" cy="4524315"/>
          </a:xfrm>
          <a:prstGeom prst="rect">
            <a:avLst/>
          </a:prstGeom>
        </p:spPr>
        <p:txBody>
          <a:bodyPr wrap="square">
            <a:spAutoFit/>
          </a:bodyPr>
          <a:lstStyle/>
          <a:p>
            <a:endParaRPr lang="en-US" sz="3200" dirty="0">
              <a:solidFill>
                <a:schemeClr val="bg1"/>
              </a:solidFill>
              <a:latin typeface="SourceSansPro"/>
            </a:endParaRPr>
          </a:p>
          <a:p>
            <a:r>
              <a:rPr lang="en-US" sz="3200" u="sng" dirty="0">
                <a:solidFill>
                  <a:schemeClr val="bg1"/>
                </a:solidFill>
                <a:latin typeface="SourceSansPro"/>
              </a:rPr>
              <a:t>Credit cards</a:t>
            </a:r>
            <a:r>
              <a:rPr lang="en-US" sz="3200" dirty="0">
                <a:solidFill>
                  <a:schemeClr val="bg1"/>
                </a:solidFill>
                <a:latin typeface="SourceSansPro"/>
              </a:rPr>
              <a:t> are convenient, and paying them off on time helps you </a:t>
            </a:r>
            <a:r>
              <a:rPr lang="en-US" sz="3200" u="sng" dirty="0">
                <a:solidFill>
                  <a:schemeClr val="bg1"/>
                </a:solidFill>
                <a:latin typeface="SourceSansPro"/>
              </a:rPr>
              <a:t>build a good credit score</a:t>
            </a:r>
            <a:r>
              <a:rPr lang="en-US" sz="3200" dirty="0">
                <a:solidFill>
                  <a:schemeClr val="bg1"/>
                </a:solidFill>
                <a:latin typeface="SourceSansPro"/>
              </a:rPr>
              <a:t>. And some offer appealing rewards.  </a:t>
            </a:r>
          </a:p>
          <a:p>
            <a:endParaRPr lang="en-US" sz="3200" dirty="0">
              <a:solidFill>
                <a:schemeClr val="bg1"/>
              </a:solidFill>
              <a:latin typeface="SourceSansPro"/>
            </a:endParaRPr>
          </a:p>
          <a:p>
            <a:r>
              <a:rPr lang="en-US" sz="3200" dirty="0">
                <a:solidFill>
                  <a:schemeClr val="bg1"/>
                </a:solidFill>
                <a:latin typeface="SourceSansPro"/>
              </a:rPr>
              <a:t>Except in rare emergencies, though, make sure to always pay your balance in full when the bill arrives.  Also, don’t carry more cards than you can keep track of.  This financial tip is crucial for creating a healthy </a:t>
            </a:r>
            <a:r>
              <a:rPr lang="en-US" sz="3200" u="sng" dirty="0">
                <a:solidFill>
                  <a:schemeClr val="bg1"/>
                </a:solidFill>
                <a:latin typeface="SourceSansPro"/>
              </a:rPr>
              <a:t>credit history</a:t>
            </a:r>
            <a:r>
              <a:rPr lang="en-US" sz="3200" i="1" dirty="0">
                <a:solidFill>
                  <a:schemeClr val="bg1"/>
                </a:solidFill>
                <a:latin typeface="SourceSansPro"/>
              </a:rPr>
              <a:t>.</a:t>
            </a:r>
            <a:br>
              <a:rPr lang="en-US" sz="3200" u="sng" dirty="0">
                <a:solidFill>
                  <a:schemeClr val="bg1"/>
                </a:solidFill>
                <a:latin typeface="SourceSansPro"/>
              </a:rPr>
            </a:br>
            <a:endParaRPr lang="en-US" sz="3200" u="sng"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01280"/>
            <a:ext cx="12192000" cy="1872627"/>
          </a:xfrm>
          <a:prstGeom prst="rect">
            <a:avLst/>
          </a:prstGeom>
        </p:spPr>
      </p:pic>
    </p:spTree>
    <p:extLst>
      <p:ext uri="{BB962C8B-B14F-4D97-AF65-F5344CB8AC3E}">
        <p14:creationId xmlns:p14="http://schemas.microsoft.com/office/powerpoint/2010/main" val="931588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09330" y="536714"/>
            <a:ext cx="5496132" cy="5581792"/>
          </a:xfrm>
        </p:spPr>
        <p:txBody>
          <a:bodyPr/>
          <a:lstStyle/>
          <a:p>
            <a:r>
              <a:rPr lang="en-US" dirty="0">
                <a:solidFill>
                  <a:schemeClr val="bg1"/>
                </a:solidFill>
                <a:latin typeface="SourceSansPro"/>
              </a:rPr>
              <a:t>A </a:t>
            </a:r>
            <a:r>
              <a:rPr lang="en-US" u="sng" dirty="0">
                <a:solidFill>
                  <a:schemeClr val="bg1"/>
                </a:solidFill>
                <a:latin typeface="SourceSansPro"/>
              </a:rPr>
              <a:t>debit card</a:t>
            </a:r>
            <a:r>
              <a:rPr lang="en-US" dirty="0">
                <a:solidFill>
                  <a:schemeClr val="bg1"/>
                </a:solidFill>
                <a:latin typeface="SourceSansPro"/>
              </a:rPr>
              <a:t> is equally handy and takes the money from your checking account at once, keeping you from racking up an interest-bearing balance.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17" y="188843"/>
            <a:ext cx="4908357" cy="6455465"/>
          </a:xfrm>
          <a:prstGeom prst="rect">
            <a:avLst/>
          </a:prstGeom>
        </p:spPr>
      </p:pic>
      <p:sp>
        <p:nvSpPr>
          <p:cNvPr id="7" name="Rectangle 6"/>
          <p:cNvSpPr/>
          <p:nvPr/>
        </p:nvSpPr>
        <p:spPr>
          <a:xfrm>
            <a:off x="6520068" y="323420"/>
            <a:ext cx="5158408" cy="6186309"/>
          </a:xfrm>
          <a:prstGeom prst="rect">
            <a:avLst/>
          </a:prstGeom>
        </p:spPr>
        <p:txBody>
          <a:bodyPr wrap="square">
            <a:spAutoFit/>
          </a:bodyPr>
          <a:lstStyle/>
          <a:p>
            <a:r>
              <a:rPr lang="en-US" sz="4400" dirty="0">
                <a:solidFill>
                  <a:schemeClr val="bg1"/>
                </a:solidFill>
                <a:latin typeface="SourceSansPro"/>
              </a:rPr>
              <a:t>A </a:t>
            </a:r>
            <a:r>
              <a:rPr lang="en-US" sz="4400" u="sng" dirty="0">
                <a:solidFill>
                  <a:schemeClr val="bg1"/>
                </a:solidFill>
                <a:latin typeface="SourceSansPro"/>
              </a:rPr>
              <a:t>debit card</a:t>
            </a:r>
            <a:r>
              <a:rPr lang="en-US" sz="4400" dirty="0">
                <a:solidFill>
                  <a:schemeClr val="bg1"/>
                </a:solidFill>
                <a:latin typeface="SourceSansPro"/>
              </a:rPr>
              <a:t> is equally handy and takes the money from your checking account at once, keeping you from racking up an interest-bearing balance.  </a:t>
            </a:r>
          </a:p>
        </p:txBody>
      </p:sp>
    </p:spTree>
    <p:extLst>
      <p:ext uri="{BB962C8B-B14F-4D97-AF65-F5344CB8AC3E}">
        <p14:creationId xmlns:p14="http://schemas.microsoft.com/office/powerpoint/2010/main" val="1894062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88426" cy="6858000"/>
          </a:xfrm>
          <a:prstGeom prst="rect">
            <a:avLst/>
          </a:prstGeom>
        </p:spPr>
      </p:pic>
      <p:sp>
        <p:nvSpPr>
          <p:cNvPr id="4" name="Rectangle 3"/>
          <p:cNvSpPr/>
          <p:nvPr/>
        </p:nvSpPr>
        <p:spPr>
          <a:xfrm>
            <a:off x="6947452" y="-64264"/>
            <a:ext cx="5244548" cy="6986528"/>
          </a:xfrm>
          <a:prstGeom prst="rect">
            <a:avLst/>
          </a:prstGeom>
        </p:spPr>
        <p:txBody>
          <a:bodyPr wrap="square">
            <a:spAutoFit/>
          </a:bodyPr>
          <a:lstStyle/>
          <a:p>
            <a:r>
              <a:rPr lang="en-US" sz="3600" dirty="0">
                <a:solidFill>
                  <a:schemeClr val="bg1"/>
                </a:solidFill>
                <a:latin typeface="SourceSansPro"/>
              </a:rPr>
              <a:t>“</a:t>
            </a:r>
            <a:r>
              <a:rPr lang="en-US" sz="3600" b="1" u="sng" dirty="0">
                <a:solidFill>
                  <a:schemeClr val="bg1"/>
                </a:solidFill>
                <a:latin typeface="SourceSansPro"/>
              </a:rPr>
              <a:t>Pay yourself first</a:t>
            </a:r>
            <a:r>
              <a:rPr lang="en-US" sz="3600" dirty="0">
                <a:solidFill>
                  <a:schemeClr val="bg1"/>
                </a:solidFill>
                <a:latin typeface="SourceSansPro"/>
              </a:rPr>
              <a:t>.” No matter how much you owe in student loans or credit card debt, and no matter how low your salary may seem, it’s wise to find some </a:t>
            </a:r>
            <a:r>
              <a:rPr lang="en-US" sz="3600" b="1" dirty="0">
                <a:solidFill>
                  <a:schemeClr val="bg1"/>
                </a:solidFill>
                <a:latin typeface="SourceSansPro"/>
              </a:rPr>
              <a:t>amount—</a:t>
            </a:r>
            <a:r>
              <a:rPr lang="en-US" sz="4000" b="1" dirty="0">
                <a:solidFill>
                  <a:schemeClr val="bg1"/>
                </a:solidFill>
                <a:latin typeface="SourceSansPro"/>
                <a:hlinkClick r:id="rId3"/>
              </a:rPr>
              <a:t>any</a:t>
            </a:r>
            <a:r>
              <a:rPr lang="en-US" sz="3600" b="1" dirty="0">
                <a:solidFill>
                  <a:schemeClr val="bg1"/>
                </a:solidFill>
                <a:latin typeface="SourceSansPro"/>
                <a:hlinkClick r:id="rId3"/>
              </a:rPr>
              <a:t> </a:t>
            </a:r>
            <a:r>
              <a:rPr lang="en-US" sz="4000" b="1" dirty="0">
                <a:solidFill>
                  <a:schemeClr val="bg1"/>
                </a:solidFill>
                <a:latin typeface="SourceSansPro"/>
                <a:hlinkClick r:id="rId3"/>
              </a:rPr>
              <a:t>amount</a:t>
            </a:r>
            <a:r>
              <a:rPr lang="en-US" sz="3600" dirty="0">
                <a:solidFill>
                  <a:schemeClr val="bg1"/>
                </a:solidFill>
                <a:latin typeface="SourceSansPro"/>
              </a:rPr>
              <a:t>—of money in your budget to sock away in an </a:t>
            </a:r>
            <a:r>
              <a:rPr lang="en-US" sz="4000" b="1" u="sng" dirty="0">
                <a:solidFill>
                  <a:schemeClr val="bg1"/>
                </a:solidFill>
                <a:latin typeface="SourceSansPro"/>
                <a:hlinkClick r:id="rId4"/>
              </a:rPr>
              <a:t>emergency fund</a:t>
            </a:r>
            <a:r>
              <a:rPr lang="en-US" sz="3600" dirty="0">
                <a:solidFill>
                  <a:schemeClr val="bg1"/>
                </a:solidFill>
                <a:latin typeface="SourceSansPro"/>
              </a:rPr>
              <a:t> every month.</a:t>
            </a:r>
            <a:endParaRPr lang="en-US" sz="3600" b="0" i="0" dirty="0">
              <a:solidFill>
                <a:schemeClr val="bg1"/>
              </a:solidFill>
              <a:effectLst/>
              <a:latin typeface="SourceSansPro"/>
            </a:endParaRPr>
          </a:p>
        </p:txBody>
      </p:sp>
    </p:spTree>
    <p:extLst>
      <p:ext uri="{BB962C8B-B14F-4D97-AF65-F5344CB8AC3E}">
        <p14:creationId xmlns:p14="http://schemas.microsoft.com/office/powerpoint/2010/main" val="466172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05826" y="19878"/>
            <a:ext cx="3349487" cy="4770782"/>
          </a:xfrm>
        </p:spPr>
        <p:txBody>
          <a:bodyPr/>
          <a:lstStyle/>
          <a:p>
            <a:br>
              <a:rPr lang="en-US" dirty="0"/>
            </a:br>
            <a:r>
              <a:rPr lang="en-US" dirty="0"/>
              <a:t>BUILD YOUR</a:t>
            </a:r>
            <a:br>
              <a:rPr lang="en-US" dirty="0"/>
            </a:br>
            <a:r>
              <a:rPr lang="en-US" dirty="0"/>
              <a:t>FINANCIAL </a:t>
            </a:r>
            <a:br>
              <a:rPr lang="en-US" dirty="0"/>
            </a:br>
            <a:r>
              <a:rPr lang="en-US" dirty="0"/>
              <a:t>WELL-BEING</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3955772" y="1165129"/>
            <a:ext cx="4294206" cy="755650"/>
          </a:xfrm>
        </p:spPr>
        <p:txBody>
          <a:bodyPr>
            <a:normAutofit/>
          </a:bodyPr>
          <a:lstStyle/>
          <a:p>
            <a:r>
              <a:rPr lang="en-US" sz="1800" b="1" dirty="0"/>
              <a:t>Spend less than you earn</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3950804" y="1956155"/>
            <a:ext cx="4364536" cy="755650"/>
          </a:xfrm>
        </p:spPr>
        <p:txBody>
          <a:bodyPr>
            <a:normAutofit/>
          </a:bodyPr>
          <a:lstStyle/>
          <a:p>
            <a:r>
              <a:rPr lang="en-US" sz="1800" b="1" dirty="0"/>
              <a:t>Save for future spending</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a:xfrm>
            <a:off x="3930925" y="2795897"/>
            <a:ext cx="4453989" cy="755650"/>
          </a:xfrm>
        </p:spPr>
        <p:txBody>
          <a:bodyPr>
            <a:normAutofit/>
          </a:bodyPr>
          <a:lstStyle/>
          <a:p>
            <a:r>
              <a:rPr lang="en-US" sz="1800" b="1" dirty="0"/>
              <a:t>Only borrow what you can afford</a:t>
            </a:r>
          </a:p>
        </p:txBody>
      </p:sp>
      <p:sp>
        <p:nvSpPr>
          <p:cNvPr id="33" name="Text Placeholder 32">
            <a:extLst>
              <a:ext uri="{FF2B5EF4-FFF2-40B4-BE49-F238E27FC236}">
                <a16:creationId xmlns:a16="http://schemas.microsoft.com/office/drawing/2014/main" id="{F23411C8-1DB7-46A1-A6DC-41EACD30ED57}"/>
              </a:ext>
            </a:extLst>
          </p:cNvPr>
          <p:cNvSpPr>
            <a:spLocks noGrp="1"/>
          </p:cNvSpPr>
          <p:nvPr>
            <p:ph type="body" sz="quarter" idx="15"/>
          </p:nvPr>
        </p:nvSpPr>
        <p:spPr>
          <a:xfrm>
            <a:off x="3916395" y="3699231"/>
            <a:ext cx="4294206" cy="755650"/>
          </a:xfrm>
        </p:spPr>
        <p:txBody>
          <a:bodyPr>
            <a:normAutofit/>
          </a:bodyPr>
          <a:lstStyle/>
          <a:p>
            <a:r>
              <a:rPr lang="en-US" sz="1800" b="1" dirty="0"/>
              <a:t>Grow your earning capacity</a:t>
            </a:r>
          </a:p>
        </p:txBody>
      </p:sp>
      <p:sp>
        <p:nvSpPr>
          <p:cNvPr id="11" name="Text Placeholder 10">
            <a:extLst>
              <a:ext uri="{FF2B5EF4-FFF2-40B4-BE49-F238E27FC236}">
                <a16:creationId xmlns:a16="http://schemas.microsoft.com/office/drawing/2014/main" id="{47B21F6A-5FD9-417C-9575-4DBC3185FD87}"/>
              </a:ext>
            </a:extLst>
          </p:cNvPr>
          <p:cNvSpPr>
            <a:spLocks noGrp="1"/>
          </p:cNvSpPr>
          <p:nvPr>
            <p:ph type="body" sz="quarter" idx="16"/>
          </p:nvPr>
        </p:nvSpPr>
        <p:spPr>
          <a:xfrm>
            <a:off x="3916395" y="4547424"/>
            <a:ext cx="4294206" cy="755650"/>
          </a:xfrm>
        </p:spPr>
        <p:txBody>
          <a:bodyPr>
            <a:normAutofit/>
          </a:bodyPr>
          <a:lstStyle/>
          <a:p>
            <a:r>
              <a:rPr lang="en-US" sz="1800" b="1" dirty="0"/>
              <a:t>Protect what you have</a:t>
            </a:r>
          </a:p>
        </p:txBody>
      </p:sp>
      <p:pic>
        <p:nvPicPr>
          <p:cNvPr id="12" name="Picture Placeholder 11"/>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flipH="1">
            <a:off x="7055708" y="1524475"/>
            <a:ext cx="5037438" cy="3778078"/>
          </a:xfrm>
        </p:spPr>
      </p:pic>
    </p:spTree>
    <p:extLst>
      <p:ext uri="{BB962C8B-B14F-4D97-AF65-F5344CB8AC3E}">
        <p14:creationId xmlns:p14="http://schemas.microsoft.com/office/powerpoint/2010/main" val="213011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3144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icture Placeholder 1">
            <a:extLst>
              <a:ext uri="{FF2B5EF4-FFF2-40B4-BE49-F238E27FC236}">
                <a16:creationId xmlns:a16="http://schemas.microsoft.com/office/drawing/2014/main" id="{078D507A-102C-8A60-A138-060733BCDAEA}"/>
              </a:ext>
            </a:extLst>
          </p:cNvPr>
          <p:cNvGraphicFramePr/>
          <p:nvPr>
            <p:extLst>
              <p:ext uri="{D42A27DB-BD31-4B8C-83A1-F6EECF244321}">
                <p14:modId xmlns:p14="http://schemas.microsoft.com/office/powerpoint/2010/main" val="2473196734"/>
              </p:ext>
            </p:extLst>
          </p:nvPr>
        </p:nvGraphicFramePr>
        <p:xfrm>
          <a:off x="0" y="1033689"/>
          <a:ext cx="12192000" cy="494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2419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Picture Placeholder 1">
            <a:extLst>
              <a:ext uri="{FF2B5EF4-FFF2-40B4-BE49-F238E27FC236}">
                <a16:creationId xmlns:a16="http://schemas.microsoft.com/office/drawing/2014/main" id="{6A799D32-9AE0-C738-4F1E-E8762E791C5A}"/>
              </a:ext>
            </a:extLst>
          </p:cNvPr>
          <p:cNvGraphicFramePr/>
          <p:nvPr>
            <p:extLst>
              <p:ext uri="{D42A27DB-BD31-4B8C-83A1-F6EECF244321}">
                <p14:modId xmlns:p14="http://schemas.microsoft.com/office/powerpoint/2010/main" val="3744731373"/>
              </p:ext>
            </p:extLst>
          </p:nvPr>
        </p:nvGraphicFramePr>
        <p:xfrm>
          <a:off x="-1" y="949324"/>
          <a:ext cx="12087225" cy="5337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8890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D6CCC51-C98D-296B-DC54-D4BE3974D987}"/>
              </a:ext>
            </a:extLst>
          </p:cNvPr>
          <p:cNvSpPr>
            <a:spLocks noGrp="1"/>
          </p:cNvSpPr>
          <p:nvPr>
            <p:ph type="pic" sz="quarter" idx="10"/>
          </p:nvPr>
        </p:nvSpPr>
        <p:spPr>
          <a:xfrm>
            <a:off x="185058" y="386098"/>
            <a:ext cx="12192000" cy="6330388"/>
          </a:xfrm>
        </p:spPr>
        <p:txBody>
          <a:bodyPr>
            <a:noAutofit/>
          </a:bodyPr>
          <a:lstStyle/>
          <a:p>
            <a:pPr marL="0" indent="0">
              <a:buNone/>
            </a:pPr>
            <a:r>
              <a:rPr lang="en-US" sz="5000" dirty="0">
                <a:solidFill>
                  <a:schemeClr val="bg1"/>
                </a:solidFill>
              </a:rPr>
              <a:t>STEPS TO CREATE A BUDGET</a:t>
            </a:r>
          </a:p>
          <a:p>
            <a:pPr marL="457200" indent="-457200">
              <a:buAutoNum type="arabicPeriod"/>
            </a:pPr>
            <a:r>
              <a:rPr lang="en-US" sz="5000" dirty="0">
                <a:solidFill>
                  <a:schemeClr val="bg1"/>
                </a:solidFill>
              </a:rPr>
              <a:t> Track your income for a month</a:t>
            </a:r>
          </a:p>
          <a:p>
            <a:pPr marL="457200" indent="-457200">
              <a:buAutoNum type="arabicPeriod"/>
            </a:pPr>
            <a:r>
              <a:rPr lang="en-US" sz="5000" dirty="0">
                <a:solidFill>
                  <a:schemeClr val="bg1"/>
                </a:solidFill>
              </a:rPr>
              <a:t> List all expenses and categorize (needs,       wants, savings)</a:t>
            </a:r>
          </a:p>
          <a:p>
            <a:pPr marL="457200" indent="-457200">
              <a:buAutoNum type="arabicPeriod"/>
            </a:pPr>
            <a:r>
              <a:rPr lang="en-US" sz="5000" dirty="0">
                <a:solidFill>
                  <a:schemeClr val="bg1"/>
                </a:solidFill>
              </a:rPr>
              <a:t> Use the 50/30/20 rule:  50% on needs, </a:t>
            </a:r>
          </a:p>
          <a:p>
            <a:pPr marL="0" indent="0">
              <a:buNone/>
            </a:pPr>
            <a:r>
              <a:rPr lang="en-US" sz="5000" dirty="0">
                <a:solidFill>
                  <a:schemeClr val="bg1"/>
                </a:solidFill>
              </a:rPr>
              <a:t>    30% on wants, 20% on savings</a:t>
            </a:r>
          </a:p>
          <a:p>
            <a:pPr marL="0" indent="0">
              <a:buNone/>
            </a:pPr>
            <a:r>
              <a:rPr lang="en-US" sz="5000" dirty="0">
                <a:solidFill>
                  <a:schemeClr val="bg1"/>
                </a:solidFill>
              </a:rPr>
              <a:t>4. Set limits for each category</a:t>
            </a:r>
          </a:p>
          <a:p>
            <a:pPr marL="0" indent="0">
              <a:buNone/>
            </a:pPr>
            <a:r>
              <a:rPr lang="en-US" sz="5000" dirty="0">
                <a:solidFill>
                  <a:schemeClr val="bg1"/>
                </a:solidFill>
              </a:rPr>
              <a:t>5. Review and adjust monthly</a:t>
            </a:r>
          </a:p>
        </p:txBody>
      </p:sp>
    </p:spTree>
    <p:extLst>
      <p:ext uri="{BB962C8B-B14F-4D97-AF65-F5344CB8AC3E}">
        <p14:creationId xmlns:p14="http://schemas.microsoft.com/office/powerpoint/2010/main" val="167867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8E17B28-E750-64C4-507A-AD3875F72335}"/>
              </a:ext>
            </a:extLst>
          </p:cNvPr>
          <p:cNvSpPr>
            <a:spLocks noChangeArrowheads="1"/>
          </p:cNvSpPr>
          <p:nvPr/>
        </p:nvSpPr>
        <p:spPr bwMode="auto">
          <a:xfrm>
            <a:off x="1463854" y="257175"/>
            <a:ext cx="9122842" cy="24603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45720" rIns="91440" bIns="45720" numCol="1" rtlCol="0" anchorCtr="0" compatLnSpc="1">
            <a:prstTxWarp prst="textNoShape">
              <a:avLst/>
            </a:prstTxWarp>
            <a:normAutofit fontScale="25000" lnSpcReduction="20000"/>
          </a:bodyPr>
          <a:lstStyle/>
          <a:p>
            <a:pPr marR="0" fontAlgn="base">
              <a:lnSpc>
                <a:spcPct val="90000"/>
              </a:lnSpc>
              <a:spcBef>
                <a:spcPts val="1000"/>
              </a:spcBef>
              <a:spcAft>
                <a:spcPct val="0"/>
              </a:spcAft>
              <a:buClrTx/>
              <a:buSzTx/>
              <a:tabLst/>
            </a:pPr>
            <a:r>
              <a:rPr kumimoji="0" lang="en-US" altLang="en-US" sz="9600" b="1" i="0" u="none" strike="noStrike" kern="1200" cap="none" spc="0" normalizeH="0" baseline="0" dirty="0">
                <a:ln>
                  <a:noFill/>
                </a:ln>
                <a:solidFill>
                  <a:schemeClr val="tx2"/>
                </a:solidFill>
                <a:effectLst/>
                <a:latin typeface="+mn-lt"/>
                <a:ea typeface="+mn-ea"/>
                <a:cs typeface="Arial" panose="020B0604020202020204" pitchFamily="34" charset="0"/>
              </a:rPr>
              <a:t>Example Budget for a High School </a:t>
            </a:r>
            <a:r>
              <a:rPr kumimoji="0" lang="en-US" altLang="en-US" sz="9600" b="1" i="0" u="none" strike="noStrike" kern="1200" cap="none" spc="0" normalizeH="0" baseline="0" dirty="0" err="1">
                <a:ln>
                  <a:noFill/>
                </a:ln>
                <a:solidFill>
                  <a:schemeClr val="tx2"/>
                </a:solidFill>
                <a:effectLst/>
                <a:latin typeface="+mn-lt"/>
                <a:ea typeface="+mn-ea"/>
                <a:cs typeface="Arial" panose="020B0604020202020204" pitchFamily="34" charset="0"/>
              </a:rPr>
              <a:t>StudentAssume</a:t>
            </a:r>
            <a:r>
              <a:rPr kumimoji="0" lang="en-US" altLang="en-US" sz="9600" b="1" i="0" u="none" strike="noStrike" kern="1200" cap="none" spc="0" normalizeH="0" baseline="0" dirty="0">
                <a:ln>
                  <a:noFill/>
                </a:ln>
                <a:solidFill>
                  <a:schemeClr val="tx2"/>
                </a:solidFill>
                <a:effectLst/>
                <a:latin typeface="+mn-lt"/>
                <a:ea typeface="+mn-ea"/>
                <a:cs typeface="Arial" panose="020B0604020202020204" pitchFamily="34" charset="0"/>
              </a:rPr>
              <a:t> monthly income: </a:t>
            </a:r>
          </a:p>
          <a:p>
            <a:pPr marR="0" fontAlgn="base">
              <a:lnSpc>
                <a:spcPct val="90000"/>
              </a:lnSpc>
              <a:spcBef>
                <a:spcPts val="1000"/>
              </a:spcBef>
              <a:spcAft>
                <a:spcPct val="0"/>
              </a:spcAft>
              <a:buClrTx/>
              <a:buSzTx/>
              <a:tabLst/>
            </a:pPr>
            <a:r>
              <a:rPr kumimoji="0" lang="en-US" altLang="en-US" sz="9600" b="1" i="0" u="none" strike="noStrike" kern="1200" cap="none" spc="0" normalizeH="0" baseline="0" dirty="0">
                <a:ln>
                  <a:noFill/>
                </a:ln>
                <a:solidFill>
                  <a:schemeClr val="tx2"/>
                </a:solidFill>
                <a:effectLst/>
                <a:latin typeface="+mn-lt"/>
                <a:ea typeface="+mn-ea"/>
                <a:cs typeface="Arial" panose="020B0604020202020204" pitchFamily="34" charset="0"/>
              </a:rPr>
              <a:t>$200 (from allowance and part-time work).</a:t>
            </a:r>
            <a:br>
              <a:rPr kumimoji="0" lang="en-US" altLang="en-US" sz="5300" b="1" i="0" u="none" strike="noStrike" kern="1200" cap="none" spc="0" normalizeH="0" baseline="0" dirty="0">
                <a:ln>
                  <a:noFill/>
                </a:ln>
                <a:solidFill>
                  <a:schemeClr val="tx2"/>
                </a:solidFill>
                <a:effectLst/>
                <a:latin typeface="+mn-lt"/>
                <a:ea typeface="+mn-ea"/>
                <a:cs typeface="Arial" panose="020B0604020202020204" pitchFamily="34" charset="0"/>
              </a:rPr>
            </a:br>
            <a:endParaRPr kumimoji="0" lang="en-US" altLang="en-US" sz="5300" b="1" i="0" u="none" strike="noStrike" kern="1200" cap="none" spc="0" normalizeH="0" baseline="0" dirty="0">
              <a:ln>
                <a:noFill/>
              </a:ln>
              <a:solidFill>
                <a:schemeClr val="tx2"/>
              </a:solidFill>
              <a:effectLst/>
              <a:latin typeface="+mn-lt"/>
              <a:ea typeface="+mn-ea"/>
              <a:cs typeface="Arial" panose="020B0604020202020204" pitchFamily="34" charset="0"/>
            </a:endParaRPr>
          </a:p>
          <a:p>
            <a:pPr marR="0" fontAlgn="base">
              <a:lnSpc>
                <a:spcPct val="90000"/>
              </a:lnSpc>
              <a:spcBef>
                <a:spcPts val="1000"/>
              </a:spcBef>
              <a:spcAft>
                <a:spcPct val="0"/>
              </a:spcAft>
              <a:buClrTx/>
              <a:buSzTx/>
              <a:tabLst/>
            </a:pPr>
            <a:r>
              <a:rPr kumimoji="0" lang="en-US" altLang="en-US" sz="9600" b="1" i="0" u="none" strike="noStrike" kern="1200" cap="none" spc="0" normalizeH="0" baseline="0" dirty="0">
                <a:ln>
                  <a:noFill/>
                </a:ln>
                <a:solidFill>
                  <a:schemeClr val="tx2"/>
                </a:solidFill>
                <a:effectLst/>
                <a:latin typeface="+mn-lt"/>
                <a:ea typeface="+mn-ea"/>
                <a:cs typeface="Arial" panose="020B0604020202020204" pitchFamily="34" charset="0"/>
              </a:rPr>
              <a:t>Using 50/30/20: </a:t>
            </a:r>
          </a:p>
          <a:p>
            <a:pPr marR="0" fontAlgn="base">
              <a:lnSpc>
                <a:spcPct val="90000"/>
              </a:lnSpc>
              <a:spcBef>
                <a:spcPts val="1000"/>
              </a:spcBef>
              <a:spcAft>
                <a:spcPct val="0"/>
              </a:spcAft>
              <a:buClrTx/>
              <a:buSzTx/>
              <a:tabLst/>
            </a:pPr>
            <a:r>
              <a:rPr kumimoji="0" lang="en-US" altLang="en-US" sz="9600" b="1" i="0" u="none" strike="noStrike" kern="1200" cap="none" spc="0" normalizeH="0" baseline="0" dirty="0">
                <a:ln>
                  <a:noFill/>
                </a:ln>
                <a:solidFill>
                  <a:schemeClr val="tx2"/>
                </a:solidFill>
                <a:effectLst/>
                <a:latin typeface="+mn-lt"/>
                <a:ea typeface="+mn-ea"/>
                <a:cs typeface="Arial" panose="020B0604020202020204" pitchFamily="34" charset="0"/>
              </a:rPr>
              <a:t>Needs (50%): $100 (e.g., bus fare, lunch, school supplies)</a:t>
            </a:r>
          </a:p>
          <a:p>
            <a:pPr marR="0" fontAlgn="base">
              <a:lnSpc>
                <a:spcPct val="90000"/>
              </a:lnSpc>
              <a:spcBef>
                <a:spcPts val="1000"/>
              </a:spcBef>
              <a:spcAft>
                <a:spcPct val="0"/>
              </a:spcAft>
              <a:buClrTx/>
              <a:buSzTx/>
              <a:tabLst/>
            </a:pPr>
            <a:r>
              <a:rPr kumimoji="0" lang="en-US" altLang="en-US" sz="9600" b="1" i="0" u="none" strike="noStrike" kern="1200" cap="none" spc="0" normalizeH="0" baseline="0" dirty="0">
                <a:ln>
                  <a:noFill/>
                </a:ln>
                <a:solidFill>
                  <a:schemeClr val="tx2"/>
                </a:solidFill>
                <a:effectLst/>
                <a:latin typeface="+mn-lt"/>
                <a:ea typeface="+mn-ea"/>
                <a:cs typeface="Arial" panose="020B0604020202020204" pitchFamily="34" charset="0"/>
              </a:rPr>
              <a:t>Wants (30%): $60 (e.g., movies, snacks, apps)</a:t>
            </a:r>
          </a:p>
          <a:p>
            <a:pPr marR="0" fontAlgn="base">
              <a:lnSpc>
                <a:spcPct val="90000"/>
              </a:lnSpc>
              <a:spcBef>
                <a:spcPts val="1000"/>
              </a:spcBef>
              <a:spcAft>
                <a:spcPct val="0"/>
              </a:spcAft>
              <a:buClrTx/>
              <a:buSzTx/>
              <a:tabLst/>
            </a:pPr>
            <a:r>
              <a:rPr kumimoji="0" lang="en-US" altLang="en-US" sz="9600" b="1" i="0" u="none" strike="noStrike" kern="1200" cap="none" spc="0" normalizeH="0" baseline="0" dirty="0">
                <a:ln>
                  <a:noFill/>
                </a:ln>
                <a:solidFill>
                  <a:schemeClr val="tx2"/>
                </a:solidFill>
                <a:effectLst/>
                <a:latin typeface="+mn-lt"/>
                <a:ea typeface="+mn-ea"/>
                <a:cs typeface="Arial" panose="020B0604020202020204" pitchFamily="34" charset="0"/>
              </a:rPr>
              <a:t>Savings (20%): $40 (for goals like a new phone)</a:t>
            </a:r>
          </a:p>
          <a:p>
            <a:pPr marR="0" fontAlgn="base">
              <a:lnSpc>
                <a:spcPct val="90000"/>
              </a:lnSpc>
              <a:spcBef>
                <a:spcPts val="1000"/>
              </a:spcBef>
              <a:spcAft>
                <a:spcPct val="0"/>
              </a:spcAft>
              <a:buClrTx/>
              <a:buSzTx/>
              <a:tabLst/>
            </a:pPr>
            <a:endParaRPr kumimoji="0" lang="en-US" altLang="en-US" sz="1000" b="0" i="0" u="none" strike="noStrike" kern="1200" cap="none" spc="0" normalizeH="0" baseline="0" dirty="0">
              <a:ln>
                <a:noFill/>
              </a:ln>
              <a:solidFill>
                <a:schemeClr val="tx2"/>
              </a:solidFill>
              <a:effectLst/>
              <a:latin typeface="+mn-lt"/>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6ED358EB-BE82-AB00-B883-CC3BE9212145}"/>
              </a:ext>
            </a:extLst>
          </p:cNvPr>
          <p:cNvGraphicFramePr>
            <a:graphicFrameLocks noGrp="1"/>
          </p:cNvGraphicFramePr>
          <p:nvPr>
            <p:extLst>
              <p:ext uri="{D42A27DB-BD31-4B8C-83A1-F6EECF244321}">
                <p14:modId xmlns:p14="http://schemas.microsoft.com/office/powerpoint/2010/main" val="4143770111"/>
              </p:ext>
            </p:extLst>
          </p:nvPr>
        </p:nvGraphicFramePr>
        <p:xfrm>
          <a:off x="1463854" y="2717563"/>
          <a:ext cx="9423766" cy="3883262"/>
        </p:xfrm>
        <a:graphic>
          <a:graphicData uri="http://schemas.openxmlformats.org/drawingml/2006/table">
            <a:tbl>
              <a:tblPr firstRow="1" firstCol="1" bandRow="1">
                <a:noFill/>
                <a:tableStyleId>{5C22544A-7EE6-4342-B048-85BDC9FD1C3A}</a:tableStyleId>
              </a:tblPr>
              <a:tblGrid>
                <a:gridCol w="2407581">
                  <a:extLst>
                    <a:ext uri="{9D8B030D-6E8A-4147-A177-3AD203B41FA5}">
                      <a16:colId xmlns:a16="http://schemas.microsoft.com/office/drawing/2014/main" val="3758451372"/>
                    </a:ext>
                  </a:extLst>
                </a:gridCol>
                <a:gridCol w="2079785">
                  <a:extLst>
                    <a:ext uri="{9D8B030D-6E8A-4147-A177-3AD203B41FA5}">
                      <a16:colId xmlns:a16="http://schemas.microsoft.com/office/drawing/2014/main" val="2384062314"/>
                    </a:ext>
                  </a:extLst>
                </a:gridCol>
                <a:gridCol w="4936400">
                  <a:extLst>
                    <a:ext uri="{9D8B030D-6E8A-4147-A177-3AD203B41FA5}">
                      <a16:colId xmlns:a16="http://schemas.microsoft.com/office/drawing/2014/main" val="253464791"/>
                    </a:ext>
                  </a:extLst>
                </a:gridCol>
              </a:tblGrid>
              <a:tr h="898970">
                <a:tc>
                  <a:txBody>
                    <a:bodyPr/>
                    <a:lstStyle/>
                    <a:p>
                      <a:pPr marL="0" marR="0" algn="ctr">
                        <a:buNone/>
                      </a:pPr>
                      <a:r>
                        <a:rPr lang="en-US" sz="3800" b="0" cap="none" spc="60">
                          <a:solidFill>
                            <a:schemeClr val="bg1"/>
                          </a:solidFill>
                          <a:effectLst/>
                        </a:rPr>
                        <a:t>Category</a:t>
                      </a:r>
                      <a:endParaRPr lang="en-US" sz="3800" b="0" cap="none" spc="6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22452" marR="22452" marT="215537" marB="22452" anchor="ctr">
                    <a:lnL w="12700" cmpd="sng">
                      <a:noFill/>
                    </a:lnL>
                    <a:lnR w="12700" cmpd="sng">
                      <a:noFill/>
                    </a:lnR>
                    <a:lnT w="19050" cap="flat" cmpd="sng" algn="ctr">
                      <a:noFill/>
                      <a:prstDash val="solid"/>
                    </a:lnT>
                    <a:lnB w="38100" cmpd="sng">
                      <a:noFill/>
                    </a:lnB>
                    <a:solidFill>
                      <a:schemeClr val="accent1"/>
                    </a:solidFill>
                  </a:tcPr>
                </a:tc>
                <a:tc>
                  <a:txBody>
                    <a:bodyPr/>
                    <a:lstStyle/>
                    <a:p>
                      <a:pPr marL="0" marR="0" algn="ctr">
                        <a:buNone/>
                      </a:pPr>
                      <a:r>
                        <a:rPr lang="en-US" sz="3800" b="0" cap="none" spc="60">
                          <a:solidFill>
                            <a:schemeClr val="bg1"/>
                          </a:solidFill>
                          <a:effectLst/>
                        </a:rPr>
                        <a:t>Amount</a:t>
                      </a:r>
                      <a:endParaRPr lang="en-US" sz="3800" b="0" cap="none" spc="6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22452" marR="22452" marT="215537" marB="22452" anchor="ctr">
                    <a:lnL w="12700" cmpd="sng">
                      <a:noFill/>
                    </a:lnL>
                    <a:lnR w="12700" cmpd="sng">
                      <a:noFill/>
                    </a:lnR>
                    <a:lnT w="19050" cap="flat" cmpd="sng" algn="ctr">
                      <a:noFill/>
                      <a:prstDash val="solid"/>
                    </a:lnT>
                    <a:lnB w="38100" cmpd="sng">
                      <a:noFill/>
                    </a:lnB>
                    <a:solidFill>
                      <a:schemeClr val="accent1"/>
                    </a:solidFill>
                  </a:tcPr>
                </a:tc>
                <a:tc>
                  <a:txBody>
                    <a:bodyPr/>
                    <a:lstStyle/>
                    <a:p>
                      <a:pPr marL="0" marR="0" algn="ctr">
                        <a:buNone/>
                      </a:pPr>
                      <a:r>
                        <a:rPr lang="en-US" sz="3800" b="0" cap="none" spc="60">
                          <a:solidFill>
                            <a:schemeClr val="bg1"/>
                          </a:solidFill>
                          <a:effectLst/>
                        </a:rPr>
                        <a:t>Examples</a:t>
                      </a:r>
                      <a:endParaRPr lang="en-US" sz="3800" b="0" cap="none" spc="60">
                        <a:solidFill>
                          <a:schemeClr val="bg1"/>
                        </a:solidFill>
                        <a:effectLst/>
                        <a:latin typeface="Aptos" panose="020B0004020202020204" pitchFamily="34" charset="0"/>
                        <a:ea typeface="Aptos" panose="020B0004020202020204" pitchFamily="34" charset="0"/>
                        <a:cs typeface="Aptos" panose="020B0004020202020204" pitchFamily="34" charset="0"/>
                      </a:endParaRPr>
                    </a:p>
                  </a:txBody>
                  <a:tcPr marL="22452" marR="22452" marT="215537" marB="22452"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425072453"/>
                  </a:ext>
                </a:extLst>
              </a:tr>
              <a:tr h="1330044">
                <a:tc>
                  <a:txBody>
                    <a:bodyPr/>
                    <a:lstStyle/>
                    <a:p>
                      <a:pPr marL="0" marR="0">
                        <a:buNone/>
                      </a:pPr>
                      <a:r>
                        <a:rPr lang="en-US" sz="3300" b="1" cap="none" spc="0">
                          <a:solidFill>
                            <a:schemeClr val="tx1"/>
                          </a:solidFill>
                          <a:effectLst/>
                        </a:rPr>
                        <a:t>Needs</a:t>
                      </a:r>
                      <a:endParaRPr lang="en-US" sz="3300" b="1" cap="none" spc="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22452" marR="22452" marT="215537" marB="22452" anchor="ctr">
                    <a:lnL w="12700" cmpd="sng">
                      <a:noFill/>
                      <a:prstDash val="solid"/>
                    </a:lnL>
                    <a:lnR w="12700" cmpd="sng">
                      <a:noFill/>
                      <a:prstDash val="solid"/>
                    </a:lnR>
                    <a:lnT w="38100" cmpd="sng">
                      <a:noFill/>
                    </a:lnT>
                    <a:lnB w="12700" cap="flat" cmpd="sng" algn="ctr">
                      <a:noFill/>
                      <a:prstDash val="solid"/>
                    </a:lnB>
                    <a:noFill/>
                  </a:tcPr>
                </a:tc>
                <a:tc>
                  <a:txBody>
                    <a:bodyPr/>
                    <a:lstStyle/>
                    <a:p>
                      <a:pPr marL="0" marR="0">
                        <a:buNone/>
                      </a:pPr>
                      <a:r>
                        <a:rPr lang="en-US" sz="3300" cap="none" spc="0" dirty="0">
                          <a:solidFill>
                            <a:schemeClr val="tx1"/>
                          </a:solidFill>
                          <a:effectLst/>
                        </a:rPr>
                        <a:t>$100</a:t>
                      </a:r>
                      <a:endParaRPr lang="en-US" sz="3300" cap="none" spc="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22452" marR="22452" marT="215537" marB="22452" anchor="ctr">
                    <a:lnL w="12700" cmpd="sng">
                      <a:noFill/>
                      <a:prstDash val="solid"/>
                    </a:lnL>
                    <a:lnR w="12700" cmpd="sng">
                      <a:noFill/>
                      <a:prstDash val="solid"/>
                    </a:lnR>
                    <a:lnT w="38100" cmpd="sng">
                      <a:noFill/>
                    </a:lnT>
                    <a:lnB w="12700" cap="flat" cmpd="sng" algn="ctr">
                      <a:noFill/>
                      <a:prstDash val="solid"/>
                    </a:lnB>
                    <a:noFill/>
                  </a:tcPr>
                </a:tc>
                <a:tc>
                  <a:txBody>
                    <a:bodyPr/>
                    <a:lstStyle/>
                    <a:p>
                      <a:pPr marL="0" marR="0">
                        <a:buNone/>
                      </a:pPr>
                      <a:r>
                        <a:rPr lang="en-US" sz="3300" cap="none" spc="0">
                          <a:solidFill>
                            <a:schemeClr val="tx1"/>
                          </a:solidFill>
                          <a:effectLst/>
                        </a:rPr>
                        <a:t>Transportation, basic meals</a:t>
                      </a:r>
                      <a:endParaRPr lang="en-US" sz="3300" cap="none" spc="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22452" marR="22452" marT="215537" marB="22452" anchor="ctr">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944028944"/>
                  </a:ext>
                </a:extLst>
              </a:tr>
              <a:tr h="827124">
                <a:tc>
                  <a:txBody>
                    <a:bodyPr/>
                    <a:lstStyle/>
                    <a:p>
                      <a:pPr marL="0" marR="0">
                        <a:buNone/>
                      </a:pPr>
                      <a:r>
                        <a:rPr lang="en-US" sz="3300" b="1" cap="none" spc="0">
                          <a:solidFill>
                            <a:schemeClr val="tx1"/>
                          </a:solidFill>
                          <a:effectLst/>
                        </a:rPr>
                        <a:t>Wants</a:t>
                      </a:r>
                      <a:endParaRPr lang="en-US" sz="3300" b="1" cap="none" spc="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22452" marR="22452" marT="215537" marB="22452"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buNone/>
                      </a:pPr>
                      <a:r>
                        <a:rPr lang="en-US" sz="3300" cap="none" spc="0">
                          <a:solidFill>
                            <a:schemeClr val="tx1"/>
                          </a:solidFill>
                          <a:effectLst/>
                        </a:rPr>
                        <a:t>$60</a:t>
                      </a:r>
                      <a:endParaRPr lang="en-US" sz="3300" cap="none" spc="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22452" marR="22452" marT="215537" marB="22452"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marL="0" marR="0">
                        <a:buNone/>
                      </a:pPr>
                      <a:r>
                        <a:rPr lang="en-US" sz="3300" cap="none" spc="0">
                          <a:solidFill>
                            <a:schemeClr val="tx1"/>
                          </a:solidFill>
                          <a:effectLst/>
                        </a:rPr>
                        <a:t>Entertainment, clothing</a:t>
                      </a:r>
                      <a:endParaRPr lang="en-US" sz="3300" cap="none" spc="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22452" marR="22452" marT="215537" marB="22452" anchor="ctr">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448073241"/>
                  </a:ext>
                </a:extLst>
              </a:tr>
              <a:tr h="827124">
                <a:tc>
                  <a:txBody>
                    <a:bodyPr/>
                    <a:lstStyle/>
                    <a:p>
                      <a:pPr marL="0" marR="0">
                        <a:buNone/>
                      </a:pPr>
                      <a:r>
                        <a:rPr lang="en-US" sz="3300" b="1" cap="none" spc="0">
                          <a:solidFill>
                            <a:schemeClr val="tx1"/>
                          </a:solidFill>
                          <a:effectLst/>
                        </a:rPr>
                        <a:t>Savings</a:t>
                      </a:r>
                      <a:endParaRPr lang="en-US" sz="3300" b="1" cap="none" spc="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22452" marR="22452" marT="215537" marB="22452"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buNone/>
                      </a:pPr>
                      <a:r>
                        <a:rPr lang="en-US" sz="3300" cap="none" spc="0">
                          <a:solidFill>
                            <a:schemeClr val="tx1"/>
                          </a:solidFill>
                          <a:effectLst/>
                        </a:rPr>
                        <a:t>$40</a:t>
                      </a:r>
                      <a:endParaRPr lang="en-US" sz="3300" cap="none" spc="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22452" marR="22452" marT="215537" marB="22452" anchor="ctr">
                    <a:lnL w="12700" cmpd="sng">
                      <a:noFill/>
                      <a:prstDash val="solid"/>
                    </a:lnL>
                    <a:lnR w="12700" cmpd="sng">
                      <a:noFill/>
                      <a:prstDash val="solid"/>
                    </a:lnR>
                    <a:lnT w="12700" cmpd="sng">
                      <a:noFill/>
                      <a:prstDash val="solid"/>
                    </a:lnT>
                    <a:lnB w="12700" cmpd="sng">
                      <a:noFill/>
                      <a:prstDash val="solid"/>
                    </a:lnB>
                    <a:noFill/>
                  </a:tcPr>
                </a:tc>
                <a:tc>
                  <a:txBody>
                    <a:bodyPr/>
                    <a:lstStyle/>
                    <a:p>
                      <a:pPr marL="0" marR="0">
                        <a:buNone/>
                      </a:pPr>
                      <a:r>
                        <a:rPr lang="en-US" sz="3300" cap="none" spc="0" dirty="0">
                          <a:solidFill>
                            <a:schemeClr val="tx1"/>
                          </a:solidFill>
                          <a:effectLst/>
                        </a:rPr>
                        <a:t>Emergency fund or goals</a:t>
                      </a:r>
                      <a:endParaRPr lang="en-US" sz="3300" cap="none" spc="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22452" marR="22452" marT="215537" marB="22452"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082149024"/>
                  </a:ext>
                </a:extLst>
              </a:tr>
            </a:tbl>
          </a:graphicData>
        </a:graphic>
      </p:graphicFrame>
    </p:spTree>
    <p:extLst>
      <p:ext uri="{BB962C8B-B14F-4D97-AF65-F5344CB8AC3E}">
        <p14:creationId xmlns:p14="http://schemas.microsoft.com/office/powerpoint/2010/main" val="3029417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icture Placeholder 1">
            <a:extLst>
              <a:ext uri="{FF2B5EF4-FFF2-40B4-BE49-F238E27FC236}">
                <a16:creationId xmlns:a16="http://schemas.microsoft.com/office/drawing/2014/main" id="{DBDC7339-7DD6-0397-15FD-6D022211870E}"/>
              </a:ext>
            </a:extLst>
          </p:cNvPr>
          <p:cNvGraphicFramePr/>
          <p:nvPr>
            <p:extLst>
              <p:ext uri="{D42A27DB-BD31-4B8C-83A1-F6EECF244321}">
                <p14:modId xmlns:p14="http://schemas.microsoft.com/office/powerpoint/2010/main" val="2134522412"/>
              </p:ext>
            </p:extLst>
          </p:nvPr>
        </p:nvGraphicFramePr>
        <p:xfrm>
          <a:off x="547687" y="1139825"/>
          <a:ext cx="10896600" cy="4578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2602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5495" y="0"/>
            <a:ext cx="4289612" cy="7109639"/>
          </a:xfrm>
          <a:prstGeom prst="rect">
            <a:avLst/>
          </a:prstGeom>
        </p:spPr>
        <p:txBody>
          <a:bodyPr wrap="square">
            <a:spAutoFit/>
          </a:bodyPr>
          <a:lstStyle/>
          <a:p>
            <a:r>
              <a:rPr lang="en-US" sz="2400" b="1" u="sng" dirty="0">
                <a:solidFill>
                  <a:schemeClr val="bg1"/>
                </a:solidFill>
              </a:rPr>
              <a:t>EDUCATOR</a:t>
            </a:r>
            <a:r>
              <a:rPr lang="en-US" sz="2400" b="1" dirty="0">
                <a:solidFill>
                  <a:schemeClr val="bg1"/>
                </a:solidFill>
              </a:rPr>
              <a:t>		</a:t>
            </a:r>
          </a:p>
          <a:p>
            <a:r>
              <a:rPr lang="en-US" sz="2400" dirty="0">
                <a:solidFill>
                  <a:schemeClr val="bg1"/>
                </a:solidFill>
              </a:rPr>
              <a:t>SALARY:   $4,000</a:t>
            </a:r>
          </a:p>
          <a:p>
            <a:r>
              <a:rPr lang="en-US" sz="2400" dirty="0">
                <a:solidFill>
                  <a:schemeClr val="bg1"/>
                </a:solidFill>
              </a:rPr>
              <a:t>NET PAY:  $3,200		</a:t>
            </a:r>
          </a:p>
          <a:p>
            <a:endParaRPr lang="en-US" sz="2400" u="sng" dirty="0">
              <a:solidFill>
                <a:schemeClr val="bg1"/>
              </a:solidFill>
            </a:endParaRPr>
          </a:p>
          <a:p>
            <a:r>
              <a:rPr lang="en-US" sz="2400" u="sng" dirty="0">
                <a:solidFill>
                  <a:schemeClr val="bg1"/>
                </a:solidFill>
              </a:rPr>
              <a:t>FIXED EXPENSES</a:t>
            </a:r>
            <a:r>
              <a:rPr lang="en-US" sz="2400" dirty="0">
                <a:solidFill>
                  <a:schemeClr val="bg1"/>
                </a:solidFill>
              </a:rPr>
              <a:t>:</a:t>
            </a:r>
          </a:p>
          <a:p>
            <a:r>
              <a:rPr lang="en-US" sz="2400" dirty="0">
                <a:solidFill>
                  <a:schemeClr val="bg1"/>
                </a:solidFill>
              </a:rPr>
              <a:t>RENT  		   $800</a:t>
            </a:r>
          </a:p>
          <a:p>
            <a:r>
              <a:rPr lang="en-US" sz="2400" dirty="0">
                <a:solidFill>
                  <a:schemeClr val="bg1"/>
                </a:solidFill>
              </a:rPr>
              <a:t>UTILITIES 	   $200</a:t>
            </a:r>
          </a:p>
          <a:p>
            <a:r>
              <a:rPr lang="en-US" sz="2400" dirty="0">
                <a:solidFill>
                  <a:schemeClr val="bg1"/>
                </a:solidFill>
              </a:rPr>
              <a:t>STUDENT LOAN  $300</a:t>
            </a:r>
          </a:p>
          <a:p>
            <a:r>
              <a:rPr lang="en-US" sz="2400" dirty="0">
                <a:solidFill>
                  <a:schemeClr val="bg1"/>
                </a:solidFill>
              </a:rPr>
              <a:t>INSURANCE 	   $100</a:t>
            </a:r>
          </a:p>
          <a:p>
            <a:endParaRPr lang="en-US" sz="2400" dirty="0">
              <a:solidFill>
                <a:schemeClr val="bg1"/>
              </a:solidFill>
            </a:endParaRPr>
          </a:p>
          <a:p>
            <a:r>
              <a:rPr lang="en-US" sz="2400" u="sng" dirty="0">
                <a:solidFill>
                  <a:schemeClr val="bg1"/>
                </a:solidFill>
              </a:rPr>
              <a:t>VARIABLE EXPENSES</a:t>
            </a:r>
            <a:r>
              <a:rPr lang="en-US" sz="2400" dirty="0">
                <a:solidFill>
                  <a:schemeClr val="bg1"/>
                </a:solidFill>
              </a:rPr>
              <a:t>:</a:t>
            </a:r>
          </a:p>
          <a:p>
            <a:r>
              <a:rPr lang="en-US" sz="2300" dirty="0">
                <a:solidFill>
                  <a:schemeClr val="bg1"/>
                </a:solidFill>
              </a:rPr>
              <a:t>SAVINGS</a:t>
            </a:r>
          </a:p>
          <a:p>
            <a:r>
              <a:rPr lang="en-US" sz="2300" dirty="0">
                <a:solidFill>
                  <a:schemeClr val="bg1"/>
                </a:solidFill>
              </a:rPr>
              <a:t>GROCERIES</a:t>
            </a:r>
          </a:p>
          <a:p>
            <a:r>
              <a:rPr lang="en-US" sz="2300" dirty="0">
                <a:solidFill>
                  <a:schemeClr val="bg1"/>
                </a:solidFill>
              </a:rPr>
              <a:t>DINING OUT</a:t>
            </a:r>
          </a:p>
          <a:p>
            <a:r>
              <a:rPr lang="en-US" sz="2300" dirty="0">
                <a:solidFill>
                  <a:schemeClr val="bg1"/>
                </a:solidFill>
              </a:rPr>
              <a:t>ENTERTAINMENT</a:t>
            </a:r>
          </a:p>
          <a:p>
            <a:r>
              <a:rPr lang="en-US" sz="2300" dirty="0">
                <a:solidFill>
                  <a:schemeClr val="bg1"/>
                </a:solidFill>
              </a:rPr>
              <a:t>CLOTHING</a:t>
            </a:r>
          </a:p>
          <a:p>
            <a:r>
              <a:rPr lang="en-US" sz="2300" dirty="0">
                <a:solidFill>
                  <a:schemeClr val="bg1"/>
                </a:solidFill>
              </a:rPr>
              <a:t>DOG / CAT</a:t>
            </a:r>
          </a:p>
          <a:p>
            <a:r>
              <a:rPr lang="en-US" sz="2300" dirty="0">
                <a:solidFill>
                  <a:schemeClr val="bg1"/>
                </a:solidFill>
              </a:rPr>
              <a:t>CAR PAYMENT</a:t>
            </a:r>
          </a:p>
          <a:p>
            <a:r>
              <a:rPr lang="en-US" sz="2300" dirty="0">
                <a:solidFill>
                  <a:schemeClr val="bg1"/>
                </a:solidFill>
              </a:rPr>
              <a:t>CHARITY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9613" y="632012"/>
            <a:ext cx="8213926" cy="5486400"/>
          </a:xfrm>
          <a:prstGeom prst="rect">
            <a:avLst/>
          </a:prstGeom>
        </p:spPr>
      </p:pic>
    </p:spTree>
    <p:extLst>
      <p:ext uri="{BB962C8B-B14F-4D97-AF65-F5344CB8AC3E}">
        <p14:creationId xmlns:p14="http://schemas.microsoft.com/office/powerpoint/2010/main" val="33345494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495" y="117693"/>
            <a:ext cx="4289612" cy="6740307"/>
          </a:xfrm>
          <a:prstGeom prst="rect">
            <a:avLst/>
          </a:prstGeom>
        </p:spPr>
        <p:txBody>
          <a:bodyPr wrap="square">
            <a:spAutoFit/>
          </a:bodyPr>
          <a:lstStyle/>
          <a:p>
            <a:r>
              <a:rPr lang="en-US" sz="2400" b="1" u="sng" dirty="0">
                <a:solidFill>
                  <a:schemeClr val="bg1"/>
                </a:solidFill>
              </a:rPr>
              <a:t>MANUFACTURER</a:t>
            </a:r>
            <a:r>
              <a:rPr lang="en-US" sz="2400" b="1" dirty="0">
                <a:solidFill>
                  <a:schemeClr val="bg1"/>
                </a:solidFill>
              </a:rPr>
              <a:t>		</a:t>
            </a:r>
          </a:p>
          <a:p>
            <a:r>
              <a:rPr lang="en-US" sz="2400" dirty="0">
                <a:solidFill>
                  <a:schemeClr val="bg1"/>
                </a:solidFill>
              </a:rPr>
              <a:t>SALARY:   $3,000</a:t>
            </a:r>
          </a:p>
          <a:p>
            <a:r>
              <a:rPr lang="en-US" sz="2400" dirty="0">
                <a:solidFill>
                  <a:schemeClr val="bg1"/>
                </a:solidFill>
              </a:rPr>
              <a:t>NET PAY:  $2,400		</a:t>
            </a:r>
          </a:p>
          <a:p>
            <a:endParaRPr lang="en-US" sz="2400" u="sng" dirty="0">
              <a:solidFill>
                <a:schemeClr val="bg1"/>
              </a:solidFill>
            </a:endParaRPr>
          </a:p>
          <a:p>
            <a:r>
              <a:rPr lang="en-US" sz="2400" u="sng" dirty="0">
                <a:solidFill>
                  <a:schemeClr val="bg1"/>
                </a:solidFill>
              </a:rPr>
              <a:t>FIXED EXPENSES</a:t>
            </a:r>
            <a:r>
              <a:rPr lang="en-US" sz="2400" dirty="0">
                <a:solidFill>
                  <a:schemeClr val="bg1"/>
                </a:solidFill>
              </a:rPr>
              <a:t>:</a:t>
            </a:r>
          </a:p>
          <a:p>
            <a:r>
              <a:rPr lang="en-US" sz="2400" dirty="0">
                <a:solidFill>
                  <a:schemeClr val="bg1"/>
                </a:solidFill>
              </a:rPr>
              <a:t>RENT  		   $800</a:t>
            </a:r>
          </a:p>
          <a:p>
            <a:r>
              <a:rPr lang="en-US" sz="2400" dirty="0">
                <a:solidFill>
                  <a:schemeClr val="bg1"/>
                </a:solidFill>
              </a:rPr>
              <a:t>UTILITIES 	   $200</a:t>
            </a:r>
          </a:p>
          <a:p>
            <a:r>
              <a:rPr lang="en-US" sz="2400" dirty="0">
                <a:solidFill>
                  <a:schemeClr val="bg1"/>
                </a:solidFill>
              </a:rPr>
              <a:t>INSURANCE 	   $100</a:t>
            </a:r>
          </a:p>
          <a:p>
            <a:endParaRPr lang="en-US" sz="2400" dirty="0">
              <a:solidFill>
                <a:schemeClr val="bg1"/>
              </a:solidFill>
            </a:endParaRPr>
          </a:p>
          <a:p>
            <a:r>
              <a:rPr lang="en-US" sz="2400" u="sng" dirty="0">
                <a:solidFill>
                  <a:schemeClr val="bg1"/>
                </a:solidFill>
              </a:rPr>
              <a:t>VARIABLE EXPENSES</a:t>
            </a:r>
            <a:r>
              <a:rPr lang="en-US" sz="2400" dirty="0">
                <a:solidFill>
                  <a:schemeClr val="bg1"/>
                </a:solidFill>
              </a:rPr>
              <a:t>:</a:t>
            </a:r>
          </a:p>
          <a:p>
            <a:r>
              <a:rPr lang="en-US" sz="2400" dirty="0">
                <a:solidFill>
                  <a:schemeClr val="bg1"/>
                </a:solidFill>
              </a:rPr>
              <a:t>SAVINGS</a:t>
            </a:r>
          </a:p>
          <a:p>
            <a:r>
              <a:rPr lang="en-US" sz="2400" dirty="0">
                <a:solidFill>
                  <a:schemeClr val="bg1"/>
                </a:solidFill>
              </a:rPr>
              <a:t>GROCERIES</a:t>
            </a:r>
          </a:p>
          <a:p>
            <a:r>
              <a:rPr lang="en-US" sz="2400" dirty="0">
                <a:solidFill>
                  <a:schemeClr val="bg1"/>
                </a:solidFill>
              </a:rPr>
              <a:t>DINING OUT</a:t>
            </a:r>
          </a:p>
          <a:p>
            <a:r>
              <a:rPr lang="en-US" sz="2400" dirty="0">
                <a:solidFill>
                  <a:schemeClr val="bg1"/>
                </a:solidFill>
              </a:rPr>
              <a:t>ENTERTAINMENT</a:t>
            </a:r>
          </a:p>
          <a:p>
            <a:r>
              <a:rPr lang="en-US" sz="2400" dirty="0">
                <a:solidFill>
                  <a:schemeClr val="bg1"/>
                </a:solidFill>
              </a:rPr>
              <a:t>CLOTHING</a:t>
            </a:r>
          </a:p>
          <a:p>
            <a:r>
              <a:rPr lang="en-US" sz="2400" dirty="0">
                <a:solidFill>
                  <a:schemeClr val="bg1"/>
                </a:solidFill>
              </a:rPr>
              <a:t>DOG / CAT</a:t>
            </a:r>
          </a:p>
          <a:p>
            <a:r>
              <a:rPr lang="en-US" sz="2400" dirty="0">
                <a:solidFill>
                  <a:schemeClr val="bg1"/>
                </a:solidFill>
              </a:rPr>
              <a:t>CAR PAYMENT</a:t>
            </a:r>
          </a:p>
          <a:p>
            <a:r>
              <a:rPr lang="en-US" sz="2400" dirty="0">
                <a:solidFill>
                  <a:schemeClr val="bg1"/>
                </a:solidFill>
              </a:rPr>
              <a:t>CHARITY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220" y="974035"/>
            <a:ext cx="8673380" cy="4878776"/>
          </a:xfrm>
          <a:prstGeom prst="rect">
            <a:avLst/>
          </a:prstGeom>
        </p:spPr>
      </p:pic>
    </p:spTree>
    <p:extLst>
      <p:ext uri="{BB962C8B-B14F-4D97-AF65-F5344CB8AC3E}">
        <p14:creationId xmlns:p14="http://schemas.microsoft.com/office/powerpoint/2010/main" val="2987346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495" y="117693"/>
            <a:ext cx="4289612" cy="6740307"/>
          </a:xfrm>
          <a:prstGeom prst="rect">
            <a:avLst/>
          </a:prstGeom>
        </p:spPr>
        <p:txBody>
          <a:bodyPr wrap="square">
            <a:spAutoFit/>
          </a:bodyPr>
          <a:lstStyle/>
          <a:p>
            <a:r>
              <a:rPr lang="en-US" sz="2400" b="1" u="sng" dirty="0">
                <a:solidFill>
                  <a:schemeClr val="bg1"/>
                </a:solidFill>
              </a:rPr>
              <a:t>RETAILER</a:t>
            </a:r>
            <a:r>
              <a:rPr lang="en-US" sz="2400" b="1" dirty="0">
                <a:solidFill>
                  <a:schemeClr val="bg1"/>
                </a:solidFill>
              </a:rPr>
              <a:t>		</a:t>
            </a:r>
          </a:p>
          <a:p>
            <a:r>
              <a:rPr lang="en-US" sz="2400" dirty="0">
                <a:solidFill>
                  <a:schemeClr val="bg1"/>
                </a:solidFill>
              </a:rPr>
              <a:t>SALARY:   $2,500</a:t>
            </a:r>
          </a:p>
          <a:p>
            <a:r>
              <a:rPr lang="en-US" sz="2400" dirty="0">
                <a:solidFill>
                  <a:schemeClr val="bg1"/>
                </a:solidFill>
              </a:rPr>
              <a:t>NET PAY:  $2,000		</a:t>
            </a:r>
          </a:p>
          <a:p>
            <a:endParaRPr lang="en-US" sz="2400" u="sng" dirty="0">
              <a:solidFill>
                <a:schemeClr val="bg1"/>
              </a:solidFill>
            </a:endParaRPr>
          </a:p>
          <a:p>
            <a:r>
              <a:rPr lang="en-US" sz="2400" u="sng" dirty="0">
                <a:solidFill>
                  <a:schemeClr val="bg1"/>
                </a:solidFill>
              </a:rPr>
              <a:t>FIXED EXPENSES</a:t>
            </a:r>
            <a:r>
              <a:rPr lang="en-US" sz="2400" dirty="0">
                <a:solidFill>
                  <a:schemeClr val="bg1"/>
                </a:solidFill>
              </a:rPr>
              <a:t>:</a:t>
            </a:r>
          </a:p>
          <a:p>
            <a:r>
              <a:rPr lang="en-US" sz="2400" dirty="0">
                <a:solidFill>
                  <a:schemeClr val="bg1"/>
                </a:solidFill>
              </a:rPr>
              <a:t>RENT  		   $800</a:t>
            </a:r>
          </a:p>
          <a:p>
            <a:r>
              <a:rPr lang="en-US" sz="2400" dirty="0">
                <a:solidFill>
                  <a:schemeClr val="bg1"/>
                </a:solidFill>
              </a:rPr>
              <a:t>UTILITIES 	   $200</a:t>
            </a:r>
          </a:p>
          <a:p>
            <a:r>
              <a:rPr lang="en-US" sz="2400" dirty="0">
                <a:solidFill>
                  <a:schemeClr val="bg1"/>
                </a:solidFill>
              </a:rPr>
              <a:t>INSURANCE 	   $100</a:t>
            </a:r>
          </a:p>
          <a:p>
            <a:endParaRPr lang="en-US" sz="2400" dirty="0">
              <a:solidFill>
                <a:schemeClr val="bg1"/>
              </a:solidFill>
            </a:endParaRPr>
          </a:p>
          <a:p>
            <a:r>
              <a:rPr lang="en-US" sz="2400" u="sng" dirty="0">
                <a:solidFill>
                  <a:schemeClr val="bg1"/>
                </a:solidFill>
              </a:rPr>
              <a:t>VARIABLE EXPENSES</a:t>
            </a:r>
            <a:r>
              <a:rPr lang="en-US" sz="2400" dirty="0">
                <a:solidFill>
                  <a:schemeClr val="bg1"/>
                </a:solidFill>
              </a:rPr>
              <a:t>:</a:t>
            </a:r>
          </a:p>
          <a:p>
            <a:r>
              <a:rPr lang="en-US" sz="2400" dirty="0">
                <a:solidFill>
                  <a:schemeClr val="bg1"/>
                </a:solidFill>
              </a:rPr>
              <a:t>SAVINGS</a:t>
            </a:r>
          </a:p>
          <a:p>
            <a:r>
              <a:rPr lang="en-US" sz="2400" dirty="0">
                <a:solidFill>
                  <a:schemeClr val="bg1"/>
                </a:solidFill>
              </a:rPr>
              <a:t>GROCERIES</a:t>
            </a:r>
          </a:p>
          <a:p>
            <a:r>
              <a:rPr lang="en-US" sz="2400" dirty="0">
                <a:solidFill>
                  <a:schemeClr val="bg1"/>
                </a:solidFill>
              </a:rPr>
              <a:t>DINING OUT</a:t>
            </a:r>
          </a:p>
          <a:p>
            <a:r>
              <a:rPr lang="en-US" sz="2400" dirty="0">
                <a:solidFill>
                  <a:schemeClr val="bg1"/>
                </a:solidFill>
              </a:rPr>
              <a:t>ENTERTAINMENT</a:t>
            </a:r>
          </a:p>
          <a:p>
            <a:r>
              <a:rPr lang="en-US" sz="2400" dirty="0">
                <a:solidFill>
                  <a:schemeClr val="bg1"/>
                </a:solidFill>
              </a:rPr>
              <a:t>CLOTHING</a:t>
            </a:r>
          </a:p>
          <a:p>
            <a:r>
              <a:rPr lang="en-US" sz="2400" dirty="0">
                <a:solidFill>
                  <a:schemeClr val="bg1"/>
                </a:solidFill>
              </a:rPr>
              <a:t>DOG / CAT</a:t>
            </a:r>
          </a:p>
          <a:p>
            <a:r>
              <a:rPr lang="en-US" sz="2400" dirty="0">
                <a:solidFill>
                  <a:schemeClr val="bg1"/>
                </a:solidFill>
              </a:rPr>
              <a:t>CAR PAYMENT</a:t>
            </a:r>
          </a:p>
          <a:p>
            <a:r>
              <a:rPr lang="en-US" sz="2400" dirty="0">
                <a:solidFill>
                  <a:schemeClr val="bg1"/>
                </a:solidFill>
              </a:rPr>
              <a:t>CHARITY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605117"/>
            <a:ext cx="8142194" cy="5428129"/>
          </a:xfrm>
          <a:prstGeom prst="rect">
            <a:avLst/>
          </a:prstGeom>
        </p:spPr>
      </p:pic>
    </p:spTree>
    <p:extLst>
      <p:ext uri="{BB962C8B-B14F-4D97-AF65-F5344CB8AC3E}">
        <p14:creationId xmlns:p14="http://schemas.microsoft.com/office/powerpoint/2010/main" val="1258146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3500" y="0"/>
            <a:ext cx="5297558" cy="7109639"/>
          </a:xfrm>
          <a:prstGeom prst="rect">
            <a:avLst/>
          </a:prstGeom>
        </p:spPr>
        <p:txBody>
          <a:bodyPr wrap="square">
            <a:spAutoFit/>
          </a:bodyPr>
          <a:lstStyle/>
          <a:p>
            <a:r>
              <a:rPr lang="en-US" sz="2400" u="sng" dirty="0">
                <a:solidFill>
                  <a:schemeClr val="bg1"/>
                </a:solidFill>
              </a:rPr>
              <a:t>MONTHLY FIXED EXPENSES</a:t>
            </a:r>
            <a:r>
              <a:rPr lang="en-US" sz="2400" dirty="0">
                <a:solidFill>
                  <a:schemeClr val="bg1"/>
                </a:solidFill>
              </a:rPr>
              <a:t>:</a:t>
            </a:r>
          </a:p>
          <a:p>
            <a:r>
              <a:rPr lang="en-US" sz="2400" dirty="0">
                <a:solidFill>
                  <a:schemeClr val="bg1"/>
                </a:solidFill>
              </a:rPr>
              <a:t>RENT  		   $800</a:t>
            </a:r>
          </a:p>
          <a:p>
            <a:r>
              <a:rPr lang="en-US" sz="2400" dirty="0">
                <a:solidFill>
                  <a:schemeClr val="bg1"/>
                </a:solidFill>
              </a:rPr>
              <a:t>UTILITIES 	   $200</a:t>
            </a:r>
          </a:p>
          <a:p>
            <a:r>
              <a:rPr lang="en-US" sz="2400" dirty="0">
                <a:solidFill>
                  <a:schemeClr val="bg1"/>
                </a:solidFill>
              </a:rPr>
              <a:t>INSURANCE 	   $100</a:t>
            </a:r>
          </a:p>
          <a:p>
            <a:r>
              <a:rPr lang="en-US" sz="2400" dirty="0">
                <a:solidFill>
                  <a:schemeClr val="bg1"/>
                </a:solidFill>
              </a:rPr>
              <a:t>CELL PHONE 	   $100</a:t>
            </a:r>
          </a:p>
          <a:p>
            <a:r>
              <a:rPr lang="en-US" sz="2400" u="sng" dirty="0">
                <a:solidFill>
                  <a:schemeClr val="bg1"/>
                </a:solidFill>
              </a:rPr>
              <a:t>MONTHLY VARIABLE EXPENSES</a:t>
            </a:r>
            <a:r>
              <a:rPr lang="en-US" sz="2400" dirty="0">
                <a:solidFill>
                  <a:schemeClr val="bg1"/>
                </a:solidFill>
              </a:rPr>
              <a:t>:</a:t>
            </a:r>
          </a:p>
          <a:p>
            <a:r>
              <a:rPr lang="en-US" sz="2400" dirty="0">
                <a:solidFill>
                  <a:schemeClr val="bg1"/>
                </a:solidFill>
              </a:rPr>
              <a:t>SAVINGS                $0 or $50 or $100</a:t>
            </a:r>
          </a:p>
          <a:p>
            <a:r>
              <a:rPr lang="en-US" sz="2400" dirty="0">
                <a:solidFill>
                  <a:schemeClr val="bg1"/>
                </a:solidFill>
              </a:rPr>
              <a:t>GROCERIES	     $300 </a:t>
            </a:r>
          </a:p>
          <a:p>
            <a:r>
              <a:rPr lang="en-US" sz="2400" dirty="0">
                <a:solidFill>
                  <a:schemeClr val="bg1"/>
                </a:solidFill>
              </a:rPr>
              <a:t>DINING OUT	     $25 PER MEAL</a:t>
            </a:r>
          </a:p>
          <a:p>
            <a:r>
              <a:rPr lang="en-US" sz="2400" dirty="0">
                <a:solidFill>
                  <a:schemeClr val="bg1"/>
                </a:solidFill>
              </a:rPr>
              <a:t>FAST FOOD  	     $10 PER MEAL</a:t>
            </a:r>
          </a:p>
          <a:p>
            <a:r>
              <a:rPr lang="en-US" sz="2400" dirty="0">
                <a:solidFill>
                  <a:schemeClr val="bg1"/>
                </a:solidFill>
              </a:rPr>
              <a:t>ENTERTAINMENT $0 or $50 or $100</a:t>
            </a:r>
          </a:p>
          <a:p>
            <a:r>
              <a:rPr lang="en-US" sz="2400" dirty="0">
                <a:solidFill>
                  <a:schemeClr val="bg1"/>
                </a:solidFill>
              </a:rPr>
              <a:t>CLOTHING	     $0 or $50 or $100</a:t>
            </a:r>
          </a:p>
          <a:p>
            <a:r>
              <a:rPr lang="en-US" sz="2400" dirty="0">
                <a:solidFill>
                  <a:schemeClr val="bg1"/>
                </a:solidFill>
              </a:rPr>
              <a:t>DOG / CAT	     $0 or $100</a:t>
            </a:r>
          </a:p>
          <a:p>
            <a:r>
              <a:rPr lang="en-US" sz="2400" dirty="0">
                <a:solidFill>
                  <a:schemeClr val="bg1"/>
                </a:solidFill>
              </a:rPr>
              <a:t>CAR PAYMENT      $250 used / $400 new</a:t>
            </a:r>
          </a:p>
          <a:p>
            <a:r>
              <a:rPr lang="en-US" sz="2400" dirty="0">
                <a:solidFill>
                  <a:schemeClr val="bg1"/>
                </a:solidFill>
              </a:rPr>
              <a:t>GASOLINE	     $100	</a:t>
            </a:r>
          </a:p>
          <a:p>
            <a:r>
              <a:rPr lang="en-US" sz="2400" dirty="0">
                <a:solidFill>
                  <a:schemeClr val="bg1"/>
                </a:solidFill>
              </a:rPr>
              <a:t>CAR REPAIRS	     $100	</a:t>
            </a:r>
          </a:p>
          <a:p>
            <a:r>
              <a:rPr lang="en-US" sz="2400" dirty="0">
                <a:solidFill>
                  <a:schemeClr val="bg1"/>
                </a:solidFill>
              </a:rPr>
              <a:t>LAKETRAN	     $0 or $100	</a:t>
            </a:r>
          </a:p>
          <a:p>
            <a:r>
              <a:rPr lang="en-US" sz="2400" dirty="0">
                <a:solidFill>
                  <a:schemeClr val="bg1"/>
                </a:solidFill>
              </a:rPr>
              <a:t>CHARITY 	     $0 or $50 or $100</a:t>
            </a:r>
          </a:p>
          <a:p>
            <a:endParaRPr lang="en-US" sz="24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2757" y="2688292"/>
            <a:ext cx="3000375" cy="16859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4183" y="417443"/>
            <a:ext cx="3028949" cy="191604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5242" y="2343528"/>
            <a:ext cx="2198205" cy="21982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2757" y="4778237"/>
            <a:ext cx="3057525" cy="17145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5913" y="4750421"/>
            <a:ext cx="3127134" cy="194142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3987" y="74127"/>
            <a:ext cx="2060713" cy="2060713"/>
          </a:xfrm>
          <a:prstGeom prst="rect">
            <a:avLst/>
          </a:prstGeom>
        </p:spPr>
      </p:pic>
    </p:spTree>
    <p:extLst>
      <p:ext uri="{BB962C8B-B14F-4D97-AF65-F5344CB8AC3E}">
        <p14:creationId xmlns:p14="http://schemas.microsoft.com/office/powerpoint/2010/main" val="1626654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05088-2E3E-9655-5F1E-9024FC321783}"/>
              </a:ext>
            </a:extLst>
          </p:cNvPr>
          <p:cNvSpPr>
            <a:spLocks noGrp="1"/>
          </p:cNvSpPr>
          <p:nvPr>
            <p:ph type="title"/>
          </p:nvPr>
        </p:nvSpPr>
        <p:spPr>
          <a:xfrm>
            <a:off x="647700" y="289560"/>
            <a:ext cx="10896600" cy="893218"/>
          </a:xfrm>
        </p:spPr>
        <p:txBody>
          <a:bodyPr anchor="b">
            <a:normAutofit/>
          </a:bodyPr>
          <a:lstStyle/>
          <a:p>
            <a:r>
              <a:rPr lang="en-US" dirty="0"/>
              <a:t>Local Government: Counties, Cities, Townships</a:t>
            </a:r>
          </a:p>
        </p:txBody>
      </p:sp>
      <p:graphicFrame>
        <p:nvGraphicFramePr>
          <p:cNvPr id="5" name="Content Placeholder 2">
            <a:extLst>
              <a:ext uri="{FF2B5EF4-FFF2-40B4-BE49-F238E27FC236}">
                <a16:creationId xmlns:a16="http://schemas.microsoft.com/office/drawing/2014/main" id="{D324B927-10DE-CDC8-54E6-08513AD1F682}"/>
              </a:ext>
            </a:extLst>
          </p:cNvPr>
          <p:cNvGraphicFramePr>
            <a:graphicFrameLocks noGrp="1"/>
          </p:cNvGraphicFramePr>
          <p:nvPr>
            <p:ph type="tbl" sz="quarter" idx="13"/>
            <p:extLst>
              <p:ext uri="{D42A27DB-BD31-4B8C-83A1-F6EECF244321}">
                <p14:modId xmlns:p14="http://schemas.microsoft.com/office/powerpoint/2010/main" val="3166632874"/>
              </p:ext>
            </p:extLst>
          </p:nvPr>
        </p:nvGraphicFramePr>
        <p:xfrm>
          <a:off x="647700" y="1806575"/>
          <a:ext cx="10896600" cy="4578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7549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105" y="-586659"/>
            <a:ext cx="5998225" cy="8265985"/>
          </a:xfrm>
          <a:prstGeom prst="rect">
            <a:avLst/>
          </a:prstGeom>
        </p:spPr>
      </p:pic>
    </p:spTree>
    <p:extLst>
      <p:ext uri="{BB962C8B-B14F-4D97-AF65-F5344CB8AC3E}">
        <p14:creationId xmlns:p14="http://schemas.microsoft.com/office/powerpoint/2010/main" val="3419174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826" y="1230284"/>
            <a:ext cx="6022252" cy="4415141"/>
          </a:xfrm>
          <a:prstGeom prst="rect">
            <a:avLst/>
          </a:prstGeom>
        </p:spPr>
      </p:pic>
      <p:sp>
        <p:nvSpPr>
          <p:cNvPr id="5" name="TextBox 4"/>
          <p:cNvSpPr txBox="1"/>
          <p:nvPr/>
        </p:nvSpPr>
        <p:spPr>
          <a:xfrm>
            <a:off x="3438940" y="4621696"/>
            <a:ext cx="5824330" cy="769441"/>
          </a:xfrm>
          <a:prstGeom prst="rect">
            <a:avLst/>
          </a:prstGeom>
          <a:noFill/>
        </p:spPr>
        <p:txBody>
          <a:bodyPr wrap="square" rtlCol="0">
            <a:spAutoFit/>
          </a:bodyPr>
          <a:lstStyle/>
          <a:p>
            <a:r>
              <a:rPr lang="en-US" sz="4400" b="1" dirty="0">
                <a:solidFill>
                  <a:srgbClr val="1F1F26"/>
                </a:solidFill>
              </a:rPr>
              <a:t>WINDFALL OR EXPENSE</a:t>
            </a:r>
          </a:p>
        </p:txBody>
      </p:sp>
    </p:spTree>
    <p:extLst>
      <p:ext uri="{BB962C8B-B14F-4D97-AF65-F5344CB8AC3E}">
        <p14:creationId xmlns:p14="http://schemas.microsoft.com/office/powerpoint/2010/main" val="2430451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097156" y="-387625"/>
            <a:ext cx="9256643" cy="2078314"/>
          </a:xfrm>
        </p:spPr>
        <p:txBody>
          <a:bodyPr/>
          <a:lstStyle/>
          <a:p>
            <a:pPr eaLnBrk="1" hangingPunct="1"/>
            <a:r>
              <a:rPr lang="en-US" altLang="en-US" dirty="0"/>
              <a:t>setting up and maintaining a budget</a:t>
            </a:r>
          </a:p>
        </p:txBody>
      </p:sp>
      <p:graphicFrame>
        <p:nvGraphicFramePr>
          <p:cNvPr id="16724" name="Group 340"/>
          <p:cNvGraphicFramePr>
            <a:graphicFrameLocks noGrp="1"/>
          </p:cNvGraphicFramePr>
          <p:nvPr>
            <p:extLst>
              <p:ext uri="{D42A27DB-BD31-4B8C-83A1-F6EECF244321}">
                <p14:modId xmlns:p14="http://schemas.microsoft.com/office/powerpoint/2010/main" val="2564910013"/>
              </p:ext>
            </p:extLst>
          </p:nvPr>
        </p:nvGraphicFramePr>
        <p:xfrm>
          <a:off x="2667000" y="1316176"/>
          <a:ext cx="6858000" cy="4572000"/>
        </p:xfrm>
        <a:graphic>
          <a:graphicData uri="http://schemas.openxmlformats.org/drawingml/2006/table">
            <a:tbl>
              <a:tblPr/>
              <a:tblGrid>
                <a:gridCol w="1714500">
                  <a:extLst>
                    <a:ext uri="{9D8B030D-6E8A-4147-A177-3AD203B41FA5}">
                      <a16:colId xmlns:a16="http://schemas.microsoft.com/office/drawing/2014/main" val="2712526542"/>
                    </a:ext>
                  </a:extLst>
                </a:gridCol>
                <a:gridCol w="1714500">
                  <a:extLst>
                    <a:ext uri="{9D8B030D-6E8A-4147-A177-3AD203B41FA5}">
                      <a16:colId xmlns:a16="http://schemas.microsoft.com/office/drawing/2014/main" val="668748022"/>
                    </a:ext>
                  </a:extLst>
                </a:gridCol>
                <a:gridCol w="1714500">
                  <a:extLst>
                    <a:ext uri="{9D8B030D-6E8A-4147-A177-3AD203B41FA5}">
                      <a16:colId xmlns:a16="http://schemas.microsoft.com/office/drawing/2014/main" val="1485503480"/>
                    </a:ext>
                  </a:extLst>
                </a:gridCol>
                <a:gridCol w="1714500">
                  <a:extLst>
                    <a:ext uri="{9D8B030D-6E8A-4147-A177-3AD203B41FA5}">
                      <a16:colId xmlns:a16="http://schemas.microsoft.com/office/drawing/2014/main" val="3711382870"/>
                    </a:ext>
                  </a:extLst>
                </a:gridCol>
              </a:tblGrid>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income</a:t>
                      </a:r>
                      <a:endParaRPr kumimoji="0" lang="en-US" altLang="en-US" sz="1200" b="0"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endParaRP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budget</a:t>
                      </a:r>
                      <a:endParaRPr kumimoji="0" lang="en-US" altLang="en-US" sz="1200" b="0"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actual</a:t>
                      </a:r>
                      <a:endParaRPr kumimoji="0" lang="en-US" altLang="en-US" sz="1200" b="0"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difference</a:t>
                      </a:r>
                      <a:endParaRPr kumimoji="0" lang="en-US" altLang="en-US" sz="1200" b="0"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endParaRP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3986769886"/>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Job #1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6144701"/>
                  </a:ext>
                </a:extLst>
              </a:tr>
              <a:tr h="21748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Job #1</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8750419"/>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Other</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68759382"/>
                  </a:ext>
                </a:extLst>
              </a:tr>
              <a:tr h="36988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total monthly income</a:t>
                      </a:r>
                    </a:p>
                  </a:txBody>
                  <a:tcPr anchor="ctr"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27656594"/>
                  </a:ext>
                </a:extLst>
              </a:tr>
              <a:tr h="20796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anchor="ctr" horzOverflow="overflow">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8613225"/>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expenses</a:t>
                      </a:r>
                    </a:p>
                  </a:txBody>
                  <a:tcPr anchor="ctr" horzOverflow="overflow">
                    <a:lnL>
                      <a:noFill/>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budget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actual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difference</a:t>
                      </a:r>
                    </a:p>
                  </a:txBody>
                  <a:tcPr anchor="ctr" horzOverflow="overflow">
                    <a:lnL w="12700" cap="flat" cmpd="sng" algn="ctr">
                      <a:solidFill>
                        <a:schemeClr val="tx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3924288526"/>
                  </a:ext>
                </a:extLst>
              </a:tr>
              <a:tr h="219075">
                <a:tc gridSpan="4">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chemeClr val="tx1"/>
                          </a:solidFill>
                          <a:effectLst/>
                          <a:latin typeface="Verdana" panose="020B0604030504040204" pitchFamily="34" charset="0"/>
                          <a:ea typeface="ＭＳ Ｐゴシック" panose="020B0600070205080204" pitchFamily="34" charset="-128"/>
                        </a:rPr>
                        <a:t>fixed regular expenses</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7499144"/>
                  </a:ext>
                </a:extLst>
              </a:tr>
              <a:tr h="21748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Verdana" panose="020B0604030504040204" pitchFamily="34" charset="0"/>
                          <a:ea typeface="ＭＳ Ｐゴシック" panose="020B0600070205080204" pitchFamily="34" charset="-128"/>
                        </a:rPr>
                        <a:t>Rent</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7551136"/>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Verdana" panose="020B0604030504040204" pitchFamily="34" charset="0"/>
                          <a:ea typeface="ＭＳ Ｐゴシック" panose="020B0600070205080204" pitchFamily="34" charset="-128"/>
                        </a:rPr>
                        <a:t>Car insurance</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97910415"/>
                  </a:ext>
                </a:extLst>
              </a:tr>
              <a:tr h="2190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Car payment</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20422294"/>
                  </a:ext>
                </a:extLst>
              </a:tr>
              <a:tr h="2381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Credit card</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8559225"/>
                  </a:ext>
                </a:extLst>
              </a:tr>
              <a:tr h="236538">
                <a:tc gridSpan="4">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fixed irregular expenses</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391208"/>
                  </a:ext>
                </a:extLst>
              </a:tr>
              <a:tr h="23653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Savings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81678139"/>
                  </a:ext>
                </a:extLst>
              </a:tr>
              <a:tr h="2381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Food</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09274116"/>
                  </a:ext>
                </a:extLst>
              </a:tr>
              <a:tr h="2381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Utilities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dirty="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73384681"/>
                  </a:ext>
                </a:extLst>
              </a:tr>
            </a:tbl>
          </a:graphicData>
        </a:graphic>
      </p:graphicFrame>
    </p:spTree>
    <p:extLst>
      <p:ext uri="{BB962C8B-B14F-4D97-AF65-F5344CB8AC3E}">
        <p14:creationId xmlns:p14="http://schemas.microsoft.com/office/powerpoint/2010/main" val="22070700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06287" y="365125"/>
            <a:ext cx="11025809" cy="1325563"/>
          </a:xfrm>
        </p:spPr>
        <p:txBody>
          <a:bodyPr/>
          <a:lstStyle/>
          <a:p>
            <a:pPr eaLnBrk="1" hangingPunct="1"/>
            <a:r>
              <a:rPr lang="en-US" altLang="en-US" dirty="0"/>
              <a:t>setting up and maintaining a budget (continued)</a:t>
            </a:r>
          </a:p>
        </p:txBody>
      </p:sp>
      <p:graphicFrame>
        <p:nvGraphicFramePr>
          <p:cNvPr id="23882" name="Group 330"/>
          <p:cNvGraphicFramePr>
            <a:graphicFrameLocks noGrp="1"/>
          </p:cNvGraphicFramePr>
          <p:nvPr>
            <p:extLst>
              <p:ext uri="{D42A27DB-BD31-4B8C-83A1-F6EECF244321}">
                <p14:modId xmlns:p14="http://schemas.microsoft.com/office/powerpoint/2010/main" val="792734091"/>
              </p:ext>
            </p:extLst>
          </p:nvPr>
        </p:nvGraphicFramePr>
        <p:xfrm>
          <a:off x="2527852" y="1730445"/>
          <a:ext cx="6858000" cy="4299585"/>
        </p:xfrm>
        <a:graphic>
          <a:graphicData uri="http://schemas.openxmlformats.org/drawingml/2006/table">
            <a:tbl>
              <a:tblPr/>
              <a:tblGrid>
                <a:gridCol w="1714500">
                  <a:extLst>
                    <a:ext uri="{9D8B030D-6E8A-4147-A177-3AD203B41FA5}">
                      <a16:colId xmlns:a16="http://schemas.microsoft.com/office/drawing/2014/main" val="209197505"/>
                    </a:ext>
                  </a:extLst>
                </a:gridCol>
                <a:gridCol w="1714500">
                  <a:extLst>
                    <a:ext uri="{9D8B030D-6E8A-4147-A177-3AD203B41FA5}">
                      <a16:colId xmlns:a16="http://schemas.microsoft.com/office/drawing/2014/main" val="4115142025"/>
                    </a:ext>
                  </a:extLst>
                </a:gridCol>
                <a:gridCol w="1714500">
                  <a:extLst>
                    <a:ext uri="{9D8B030D-6E8A-4147-A177-3AD203B41FA5}">
                      <a16:colId xmlns:a16="http://schemas.microsoft.com/office/drawing/2014/main" val="324796767"/>
                    </a:ext>
                  </a:extLst>
                </a:gridCol>
                <a:gridCol w="1714500">
                  <a:extLst>
                    <a:ext uri="{9D8B030D-6E8A-4147-A177-3AD203B41FA5}">
                      <a16:colId xmlns:a16="http://schemas.microsoft.com/office/drawing/2014/main" val="895807849"/>
                    </a:ext>
                  </a:extLst>
                </a:gridCol>
              </a:tblGrid>
              <a:tr h="15557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expenses</a:t>
                      </a:r>
                    </a:p>
                  </a:txBody>
                  <a:tcPr anchor="ct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budget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actual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bg1"/>
                          </a:solidFill>
                          <a:effectLst/>
                          <a:latin typeface="Verdana" panose="020B0604030504040204" pitchFamily="34" charset="0"/>
                          <a:ea typeface="ＭＳ Ｐゴシック" panose="020B0600070205080204" pitchFamily="34" charset="-128"/>
                        </a:rPr>
                        <a:t>difference</a:t>
                      </a:r>
                    </a:p>
                  </a:txBody>
                  <a:tcPr anchor="ctr" horzOverflow="overflow">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744126297"/>
                  </a:ext>
                </a:extLst>
              </a:tr>
              <a:tr h="174625">
                <a:tc gridSpan="4">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transportation</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87650938"/>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Bus fare</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10334766"/>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Gas and oil</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75489727"/>
                  </a:ext>
                </a:extLst>
              </a:tr>
              <a:tr h="2762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Parking and tolls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37921756"/>
                  </a:ext>
                </a:extLst>
              </a:tr>
              <a:tr h="1746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Repairs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9413553"/>
                  </a:ext>
                </a:extLst>
              </a:tr>
              <a:tr h="176213">
                <a:tc gridSpan="4">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other</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9E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75797977"/>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Medical expenses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54233318"/>
                  </a:ext>
                </a:extLst>
              </a:tr>
              <a:tr h="1746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Clothing</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6510088"/>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Entertainment</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69196311"/>
                  </a:ext>
                </a:extLst>
              </a:tr>
              <a:tr h="1746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Household items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91130939"/>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Personal items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59827245"/>
                  </a:ext>
                </a:extLst>
              </a:tr>
              <a:tr h="176213">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Verdana" panose="020B0604030504040204" pitchFamily="34" charset="0"/>
                          <a:ea typeface="ＭＳ Ｐゴシック" panose="020B0600070205080204" pitchFamily="34" charset="-128"/>
                        </a:rPr>
                        <a:t>Tuition</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11651682"/>
                  </a:ext>
                </a:extLst>
              </a:tr>
              <a:tr h="174625">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School expenses</a:t>
                      </a:r>
                    </a:p>
                  </a:txBody>
                  <a:tcPr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p>
                  </a:txBody>
                  <a:tcPr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55805650"/>
                  </a:ext>
                </a:extLst>
              </a:tr>
              <a:tr h="451318">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total monthly expenses</a:t>
                      </a:r>
                    </a:p>
                  </a:txBody>
                  <a:tcPr anchor="ctr"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defRPr sz="1200">
                          <a:solidFill>
                            <a:schemeClr val="tx1"/>
                          </a:solidFill>
                          <a:latin typeface="Verdana" panose="020B0604030504040204" pitchFamily="34" charset="0"/>
                          <a:ea typeface="ＭＳ Ｐゴシック" panose="020B0600070205080204" pitchFamily="34" charset="-128"/>
                        </a:defRPr>
                      </a:lvl1pPr>
                      <a:lvl2pPr marL="37931725" indent="-37474525" eaLnBrk="0" hangingPunct="0">
                        <a:defRPr sz="1200">
                          <a:solidFill>
                            <a:schemeClr val="tx1"/>
                          </a:solidFill>
                          <a:latin typeface="Verdana" panose="020B0604030504040204" pitchFamily="34" charset="0"/>
                          <a:ea typeface="ＭＳ Ｐゴシック" panose="020B0600070205080204" pitchFamily="34" charset="-128"/>
                        </a:defRPr>
                      </a:lvl2pPr>
                      <a:lvl3pPr eaLnBrk="0" hangingPunct="0">
                        <a:defRPr sz="1200">
                          <a:solidFill>
                            <a:schemeClr val="tx1"/>
                          </a:solidFill>
                          <a:latin typeface="Verdana" panose="020B0604030504040204" pitchFamily="34" charset="0"/>
                          <a:ea typeface="ＭＳ Ｐゴシック" panose="020B0600070205080204" pitchFamily="34" charset="-128"/>
                        </a:defRPr>
                      </a:lvl3pPr>
                      <a:lvl4pPr eaLnBrk="0" hangingPunct="0">
                        <a:defRPr sz="1200">
                          <a:solidFill>
                            <a:schemeClr val="tx1"/>
                          </a:solidFill>
                          <a:latin typeface="Verdana" panose="020B0604030504040204" pitchFamily="34" charset="0"/>
                          <a:ea typeface="ＭＳ Ｐゴシック" panose="020B0600070205080204" pitchFamily="34" charset="-128"/>
                        </a:defRPr>
                      </a:lvl4pPr>
                      <a:lvl5pPr eaLnBrk="0" hangingPunct="0">
                        <a:defRPr sz="1200">
                          <a:solidFill>
                            <a:schemeClr val="tx1"/>
                          </a:solidFill>
                          <a:latin typeface="Verdana" panose="020B0604030504040204" pitchFamily="34" charset="0"/>
                          <a:ea typeface="ＭＳ Ｐゴシック" panose="020B0600070205080204" pitchFamily="34" charset="-128"/>
                        </a:defRPr>
                      </a:lvl5pPr>
                      <a:lvl6pPr marL="4572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6pPr>
                      <a:lvl7pPr marL="9144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7pPr>
                      <a:lvl8pPr marL="13716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8pPr>
                      <a:lvl9pPr marL="1828800" eaLnBrk="0" fontAlgn="base" hangingPunct="0">
                        <a:spcBef>
                          <a:spcPct val="20000"/>
                        </a:spcBef>
                        <a:spcAft>
                          <a:spcPct val="0"/>
                        </a:spcAft>
                        <a:defRPr sz="1200">
                          <a:solidFill>
                            <a:schemeClr val="tx1"/>
                          </a:solidFill>
                          <a:latin typeface="Verdan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dirty="0">
                          <a:ln>
                            <a:noFill/>
                          </a:ln>
                          <a:solidFill>
                            <a:schemeClr val="tx1"/>
                          </a:solidFill>
                          <a:effectLst/>
                          <a:latin typeface="Verdana" panose="020B0604030504040204" pitchFamily="34" charset="0"/>
                          <a:ea typeface="ＭＳ Ｐゴシック" panose="020B0600070205080204" pitchFamily="34" charset="-128"/>
                        </a:rPr>
                        <a:t>$</a:t>
                      </a:r>
                      <a:endParaRPr kumimoji="0" lang="en-US" altLang="en-US" sz="1200" b="0" i="0" u="none" strike="noStrike" cap="none" normalizeH="0" baseline="0" dirty="0">
                        <a:ln>
                          <a:noFill/>
                        </a:ln>
                        <a:solidFill>
                          <a:schemeClr val="tx1"/>
                        </a:solidFill>
                        <a:effectLst/>
                        <a:latin typeface="Verdana" panose="020B0604030504040204" pitchFamily="34" charset="0"/>
                        <a:ea typeface="ＭＳ Ｐゴシック" panose="020B0600070205080204" pitchFamily="34" charset="-128"/>
                      </a:endParaRPr>
                    </a:p>
                  </a:txBody>
                  <a:tcP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925409407"/>
                  </a:ext>
                </a:extLst>
              </a:tr>
            </a:tbl>
          </a:graphicData>
        </a:graphic>
      </p:graphicFrame>
    </p:spTree>
    <p:extLst>
      <p:ext uri="{BB962C8B-B14F-4D97-AF65-F5344CB8AC3E}">
        <p14:creationId xmlns:p14="http://schemas.microsoft.com/office/powerpoint/2010/main" val="4152616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061" y="12484"/>
            <a:ext cx="10039939" cy="6789185"/>
          </a:xfrm>
          <a:prstGeom prst="rect">
            <a:avLst/>
          </a:prstGeom>
        </p:spPr>
      </p:pic>
      <p:sp>
        <p:nvSpPr>
          <p:cNvPr id="3" name="TextBox 2"/>
          <p:cNvSpPr txBox="1"/>
          <p:nvPr/>
        </p:nvSpPr>
        <p:spPr>
          <a:xfrm>
            <a:off x="69574" y="1073426"/>
            <a:ext cx="2082487" cy="3847207"/>
          </a:xfrm>
          <a:prstGeom prst="rect">
            <a:avLst/>
          </a:prstGeom>
          <a:noFill/>
        </p:spPr>
        <p:txBody>
          <a:bodyPr wrap="square" rtlCol="0">
            <a:spAutoFit/>
          </a:bodyPr>
          <a:lstStyle/>
          <a:p>
            <a:r>
              <a:rPr lang="en-US" sz="2400" b="1" u="sng" dirty="0"/>
              <a:t>Which of the following is affected by one’s values in life?</a:t>
            </a:r>
          </a:p>
          <a:p>
            <a:endParaRPr lang="en-US" sz="2400" dirty="0"/>
          </a:p>
          <a:p>
            <a:pPr marL="457200" indent="-457200">
              <a:buAutoNum type="alphaUcPeriod"/>
            </a:pPr>
            <a:r>
              <a:rPr lang="en-US" sz="2000" b="1" dirty="0"/>
              <a:t>Decisions</a:t>
            </a:r>
          </a:p>
          <a:p>
            <a:pPr marL="457200" indent="-457200">
              <a:buAutoNum type="alphaUcPeriod"/>
            </a:pPr>
            <a:r>
              <a:rPr lang="en-US" sz="2000" b="1" dirty="0"/>
              <a:t>Goals</a:t>
            </a:r>
          </a:p>
          <a:p>
            <a:pPr marL="457200" indent="-457200">
              <a:buAutoNum type="alphaUcPeriod"/>
            </a:pPr>
            <a:r>
              <a:rPr lang="en-US" sz="2000" b="1" dirty="0"/>
              <a:t>Personal life</a:t>
            </a:r>
          </a:p>
          <a:p>
            <a:pPr marL="457200" indent="-457200">
              <a:buAutoNum type="alphaUcPeriod"/>
            </a:pPr>
            <a:r>
              <a:rPr lang="en-US" sz="2000" b="1" dirty="0"/>
              <a:t>All of the above</a:t>
            </a:r>
          </a:p>
        </p:txBody>
      </p:sp>
    </p:spTree>
    <p:extLst>
      <p:ext uri="{BB962C8B-B14F-4D97-AF65-F5344CB8AC3E}">
        <p14:creationId xmlns:p14="http://schemas.microsoft.com/office/powerpoint/2010/main" val="3045638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775252" y="1510747"/>
            <a:ext cx="6480220" cy="3508513"/>
          </a:xfrm>
        </p:spPr>
        <p:txBody>
          <a:bodyPr>
            <a:normAutofit/>
          </a:bodyPr>
          <a:lstStyle/>
          <a:p>
            <a:r>
              <a:rPr lang="en-US" sz="4800" dirty="0"/>
              <a:t>CREDIT is the ability to borrow money or access goods or services with the understanding that you’ll pay later.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098" y="1381539"/>
            <a:ext cx="2286091" cy="3637722"/>
          </a:xfrm>
          <a:prstGeom prst="rect">
            <a:avLst/>
          </a:prstGeom>
        </p:spPr>
      </p:pic>
    </p:spTree>
    <p:extLst>
      <p:ext uri="{BB962C8B-B14F-4D97-AF65-F5344CB8AC3E}">
        <p14:creationId xmlns:p14="http://schemas.microsoft.com/office/powerpoint/2010/main" val="660194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6347013" y="188260"/>
            <a:ext cx="5513294" cy="6817658"/>
          </a:xfrm>
        </p:spPr>
        <p:txBody>
          <a:bodyPr>
            <a:normAutofit fontScale="85000" lnSpcReduction="10000"/>
          </a:bodyPr>
          <a:lstStyle/>
          <a:p>
            <a:r>
              <a:rPr lang="en-US" sz="3000" b="1" dirty="0"/>
              <a:t>Do credit scores matter when applying for credit (credit cards, installment loans, or mortgages), insurance, or even a new job?  The answer is simple.  Banks, lenders, insurance companies, and employers all use credit scores to determine if you will be granted the credit applied for and what the interest rate will be, if you are hired, or the risk of insuring you.  This system used by banks and lenders is often referred to as “risk-based pricing”.  Credit scores are the lender’s indicator of risk or the likelihood a borrower could default on a debt.  Consumer credit agencies such as Transunion, Equifax, and Experian have created algorithms or a statistical calculation, which use an individual’s past credit history and use of credit to measure the likelihood they would become late or default on their debt.</a:t>
            </a:r>
          </a:p>
          <a:p>
            <a:endParaRPr lang="en-US" dirty="0"/>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lstStyle/>
          <a:p>
            <a:r>
              <a:rPr lang="en-US" dirty="0"/>
              <a:t>What Makes up a Credit Score?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39" y="2693504"/>
            <a:ext cx="5306526" cy="3737113"/>
          </a:xfrm>
          <a:prstGeom prst="rect">
            <a:avLst/>
          </a:prstGeom>
        </p:spPr>
      </p:pic>
    </p:spTree>
    <p:extLst>
      <p:ext uri="{BB962C8B-B14F-4D97-AF65-F5344CB8AC3E}">
        <p14:creationId xmlns:p14="http://schemas.microsoft.com/office/powerpoint/2010/main" val="2032607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573" y="0"/>
            <a:ext cx="11537577" cy="2862322"/>
          </a:xfrm>
          <a:prstGeom prst="rect">
            <a:avLst/>
          </a:prstGeom>
        </p:spPr>
        <p:txBody>
          <a:bodyPr wrap="square">
            <a:spAutoFit/>
          </a:bodyPr>
          <a:lstStyle/>
          <a:p>
            <a:pPr algn="ctr"/>
            <a:r>
              <a:rPr lang="en-US" sz="4400" b="1" dirty="0"/>
              <a:t>How Credit Scores are Calculated</a:t>
            </a:r>
            <a:r>
              <a:rPr lang="en-US" sz="3200" b="1" dirty="0"/>
              <a:t>:</a:t>
            </a:r>
          </a:p>
          <a:p>
            <a:pPr algn="ctr"/>
            <a:r>
              <a:rPr lang="en-US" sz="3200" b="1" dirty="0"/>
              <a:t>The Fair Isaac Corporation developed the “FICO” scoring system.  Under this system, credit scores range between 300 and 850.</a:t>
            </a:r>
          </a:p>
          <a:p>
            <a:pPr algn="ctr"/>
            <a:endParaRPr lang="en-US" sz="3600" b="1" dirty="0"/>
          </a:p>
          <a:p>
            <a:pPr algn="ctr"/>
            <a:endParaRPr lang="en-US" sz="3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77" y="1973538"/>
            <a:ext cx="10973619" cy="4686449"/>
          </a:xfrm>
          <a:prstGeom prst="rect">
            <a:avLst/>
          </a:prstGeom>
        </p:spPr>
      </p:pic>
    </p:spTree>
    <p:extLst>
      <p:ext uri="{BB962C8B-B14F-4D97-AF65-F5344CB8AC3E}">
        <p14:creationId xmlns:p14="http://schemas.microsoft.com/office/powerpoint/2010/main" val="716283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288235" y="241590"/>
            <a:ext cx="7255566" cy="31046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5713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panose="020B0604020202020204" pitchFamily="34" charset="0"/>
              </a:rPr>
              <a:t>What</a:t>
            </a:r>
            <a:r>
              <a:rPr kumimoji="0" lang="en-US" altLang="en-US" sz="3600" b="1" i="0" u="none" strike="noStrike" cap="none" normalizeH="0" dirty="0">
                <a:ln>
                  <a:noFill/>
                </a:ln>
                <a:solidFill>
                  <a:schemeClr val="tx1"/>
                </a:solidFill>
                <a:effectLst/>
                <a:latin typeface="Arial" panose="020B0604020202020204" pitchFamily="34" charset="0"/>
              </a:rPr>
              <a:t> is sales tax?</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3600" b="1" baseline="0" dirty="0">
                <a:latin typeface="Arial" panose="020B0604020202020204" pitchFamily="34" charset="0"/>
              </a:rPr>
              <a:t>1.</a:t>
            </a:r>
            <a:r>
              <a:rPr lang="en-US" altLang="en-US" sz="3600" dirty="0">
                <a:latin typeface="Arial" panose="020B0604020202020204" pitchFamily="34" charset="0"/>
              </a:rPr>
              <a:t> </a:t>
            </a:r>
            <a:r>
              <a:rPr kumimoji="0" lang="en-US" altLang="en-US" sz="3600" b="1" i="0" u="none" strike="noStrike" cap="none" normalizeH="0" baseline="0" dirty="0">
                <a:ln>
                  <a:noFill/>
                </a:ln>
                <a:solidFill>
                  <a:srgbClr val="555555"/>
                </a:solidFill>
                <a:effectLst/>
                <a:latin typeface="Open Sans"/>
              </a:rPr>
              <a:t>tax paid on income</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3600" b="1" i="0" u="none" strike="noStrike" cap="none" normalizeH="0" baseline="0" dirty="0">
                <a:ln>
                  <a:noFill/>
                </a:ln>
                <a:solidFill>
                  <a:srgbClr val="555555"/>
                </a:solidFill>
                <a:effectLst/>
                <a:latin typeface="Open Sans"/>
              </a:rPr>
              <a:t> tax earned on savings</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3600" b="1" i="0" u="none" strike="noStrike" cap="none" normalizeH="0" baseline="0" dirty="0">
                <a:ln>
                  <a:noFill/>
                </a:ln>
                <a:solidFill>
                  <a:srgbClr val="555555"/>
                </a:solidFill>
                <a:effectLst/>
                <a:latin typeface="Open Sans"/>
              </a:rPr>
              <a:t> tax paid on purchases</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3600" b="1" i="0" u="none" strike="noStrike" cap="none" normalizeH="0" baseline="0" dirty="0">
                <a:ln>
                  <a:noFill/>
                </a:ln>
                <a:solidFill>
                  <a:srgbClr val="555555"/>
                </a:solidFill>
                <a:effectLst/>
                <a:latin typeface="Open Sans"/>
              </a:rPr>
              <a:t> tax paid on all expenses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7"/>
          <p:cNvSpPr>
            <a:spLocks noChangeArrowheads="1"/>
          </p:cNvSpPr>
          <p:nvPr/>
        </p:nvSpPr>
        <p:spPr bwMode="auto">
          <a:xfrm>
            <a:off x="4723837" y="3514080"/>
            <a:ext cx="7195932" cy="310467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5713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Arial" panose="020B0604020202020204" pitchFamily="34" charset="0"/>
              </a:rPr>
              <a:t>What is interest?</a:t>
            </a:r>
          </a:p>
          <a:p>
            <a:pPr marL="0" marR="0" lvl="0" indent="0" algn="l" defTabSz="914400" rtl="0" eaLnBrk="0" fontAlgn="base" latinLnBrk="0" hangingPunct="0">
              <a:lnSpc>
                <a:spcPct val="100000"/>
              </a:lnSpc>
              <a:spcBef>
                <a:spcPct val="0"/>
              </a:spcBef>
              <a:spcAft>
                <a:spcPct val="0"/>
              </a:spcAft>
              <a:buClrTx/>
              <a:buSzTx/>
              <a:tabLst/>
            </a:pPr>
            <a:r>
              <a:rPr kumimoji="0" lang="en-US" altLang="en-US" sz="3600" b="1" i="0" u="none" strike="noStrike" cap="none" normalizeH="0" baseline="0" dirty="0">
                <a:ln>
                  <a:noFill/>
                </a:ln>
                <a:solidFill>
                  <a:srgbClr val="555555"/>
                </a:solidFill>
                <a:effectLst/>
                <a:latin typeface="Open Sans"/>
              </a:rPr>
              <a:t>1. money paid on purchases</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lang="en-US" altLang="en-US" sz="3600" b="1" dirty="0">
                <a:solidFill>
                  <a:srgbClr val="555555"/>
                </a:solidFill>
                <a:latin typeface="Open Sans"/>
              </a:rPr>
              <a:t> money earned on an account</a:t>
            </a:r>
            <a:endParaRPr kumimoji="0" lang="en-US" altLang="en-US" sz="3600" b="1" i="0" u="none" strike="noStrike" cap="none" normalizeH="0" baseline="0" dirty="0">
              <a:ln>
                <a:noFill/>
              </a:ln>
              <a:solidFill>
                <a:srgbClr val="555555"/>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3600" b="1" i="0" u="none" strike="noStrike" cap="none" normalizeH="0" baseline="0" dirty="0">
                <a:ln>
                  <a:noFill/>
                </a:ln>
                <a:solidFill>
                  <a:srgbClr val="555555"/>
                </a:solidFill>
                <a:effectLst/>
                <a:latin typeface="Open Sans"/>
              </a:rPr>
              <a:t> money paid for expenses</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3600" b="1" i="0" u="none" strike="noStrike" cap="none" normalizeH="0" baseline="0" dirty="0">
                <a:ln>
                  <a:noFill/>
                </a:ln>
                <a:solidFill>
                  <a:srgbClr val="555555"/>
                </a:solidFill>
                <a:effectLst/>
                <a:latin typeface="Open Sans"/>
              </a:rPr>
              <a:t> money paid on taxes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583" y="3901706"/>
            <a:ext cx="3152673" cy="209663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834" y="241591"/>
            <a:ext cx="4657016" cy="3104677"/>
          </a:xfrm>
          <a:prstGeom prst="rect">
            <a:avLst/>
          </a:prstGeom>
        </p:spPr>
      </p:pic>
    </p:spTree>
    <p:extLst>
      <p:ext uri="{BB962C8B-B14F-4D97-AF65-F5344CB8AC3E}">
        <p14:creationId xmlns:p14="http://schemas.microsoft.com/office/powerpoint/2010/main" val="2749553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pattFill prst="pct5">
          <a:fgClr>
            <a:schemeClr val="accent4"/>
          </a:fgClr>
          <a:bgClr>
            <a:schemeClr val="bg1"/>
          </a:bgClr>
        </a:pattFill>
        <a:effectLst/>
      </p:bgPr>
    </p:bg>
    <p:spTree>
      <p:nvGrpSpPr>
        <p:cNvPr id="1" name=""/>
        <p:cNvGrpSpPr/>
        <p:nvPr/>
      </p:nvGrpSpPr>
      <p:grpSpPr>
        <a:xfrm>
          <a:off x="0" y="0"/>
          <a:ext cx="0" cy="0"/>
          <a:chOff x="0" y="0"/>
          <a:chExt cx="0" cy="0"/>
        </a:xfrm>
      </p:grpSpPr>
      <p:sp>
        <p:nvSpPr>
          <p:cNvPr id="19" name="TextBox 18"/>
          <p:cNvSpPr txBox="1"/>
          <p:nvPr/>
        </p:nvSpPr>
        <p:spPr>
          <a:xfrm>
            <a:off x="1630017" y="1023732"/>
            <a:ext cx="9134061" cy="4893647"/>
          </a:xfrm>
          <a:prstGeom prst="rect">
            <a:avLst/>
          </a:prstGeom>
          <a:noFill/>
        </p:spPr>
        <p:txBody>
          <a:bodyPr wrap="square" rtlCol="0">
            <a:spAutoFit/>
          </a:bodyPr>
          <a:lstStyle/>
          <a:p>
            <a:r>
              <a:rPr lang="en-US" sz="2400" b="1" dirty="0">
                <a:solidFill>
                  <a:srgbClr val="002060"/>
                </a:solidFill>
              </a:rPr>
              <a:t>MANY PROFESSIONAL ATHLETES AND CELEBRITIES – PEOPLE WHO CAN AFFORD TO LIVE DESIRED LIFESTYLES – HAVE GOALS FOR THEIR PROFESSIONAL AND PERSONAL ACHIEVEMENTS.  WHY DO SUCCESSFUL PEOPLE SET GOALS?</a:t>
            </a:r>
          </a:p>
          <a:p>
            <a:endParaRPr lang="en-US" sz="2400" b="1" dirty="0">
              <a:solidFill>
                <a:srgbClr val="002060"/>
              </a:solidFill>
            </a:endParaRPr>
          </a:p>
          <a:p>
            <a:pPr marL="285750" indent="-285750">
              <a:buFont typeface="Arial" panose="020B0604020202020204" pitchFamily="34" charset="0"/>
              <a:buChar char="•"/>
            </a:pPr>
            <a:r>
              <a:rPr lang="en-US" sz="2400" b="1" dirty="0">
                <a:solidFill>
                  <a:srgbClr val="002060"/>
                </a:solidFill>
              </a:rPr>
              <a:t>A.  Goal-setting allows them to measure progress toward  accomplishments or lifestyle changes they desire</a:t>
            </a:r>
          </a:p>
          <a:p>
            <a:pPr marL="285750" indent="-285750">
              <a:buFont typeface="Arial" panose="020B0604020202020204" pitchFamily="34" charset="0"/>
              <a:buChar char="•"/>
            </a:pPr>
            <a:endParaRPr lang="en-US" sz="2400" b="1" dirty="0">
              <a:solidFill>
                <a:srgbClr val="002060"/>
              </a:solidFill>
            </a:endParaRPr>
          </a:p>
          <a:p>
            <a:pPr marL="285750" indent="-285750">
              <a:buFont typeface="Arial" panose="020B0604020202020204" pitchFamily="34" charset="0"/>
              <a:buChar char="•"/>
            </a:pPr>
            <a:r>
              <a:rPr lang="en-US" sz="2400" b="1" dirty="0">
                <a:solidFill>
                  <a:srgbClr val="002060"/>
                </a:solidFill>
              </a:rPr>
              <a:t>B.  Setting goals provides them with direction</a:t>
            </a:r>
          </a:p>
          <a:p>
            <a:pPr marL="285750" indent="-285750">
              <a:buFont typeface="Arial" panose="020B0604020202020204" pitchFamily="34" charset="0"/>
              <a:buChar char="•"/>
            </a:pPr>
            <a:endParaRPr lang="en-US" sz="2400" b="1" dirty="0">
              <a:solidFill>
                <a:srgbClr val="002060"/>
              </a:solidFill>
            </a:endParaRPr>
          </a:p>
          <a:p>
            <a:pPr marL="285750" indent="-285750">
              <a:buFont typeface="Arial" panose="020B0604020202020204" pitchFamily="34" charset="0"/>
              <a:buChar char="•"/>
            </a:pPr>
            <a:r>
              <a:rPr lang="en-US" sz="2400" b="1" dirty="0">
                <a:solidFill>
                  <a:srgbClr val="002060"/>
                </a:solidFill>
              </a:rPr>
              <a:t>C.  Goal-setting gives them an opportunity to show off to others</a:t>
            </a:r>
          </a:p>
          <a:p>
            <a:pPr marL="285750" indent="-285750">
              <a:buFont typeface="Arial" panose="020B0604020202020204" pitchFamily="34" charset="0"/>
              <a:buChar char="•"/>
            </a:pPr>
            <a:endParaRPr lang="en-US" sz="2400" b="1" dirty="0">
              <a:solidFill>
                <a:srgbClr val="002060"/>
              </a:solidFill>
            </a:endParaRPr>
          </a:p>
          <a:p>
            <a:pPr marL="285750" indent="-285750">
              <a:buFont typeface="Arial" panose="020B0604020202020204" pitchFamily="34" charset="0"/>
              <a:buChar char="•"/>
            </a:pPr>
            <a:r>
              <a:rPr lang="en-US" sz="2400" b="1" dirty="0">
                <a:solidFill>
                  <a:srgbClr val="002060"/>
                </a:solidFill>
              </a:rPr>
              <a:t>D.  Both “a” and “b”</a:t>
            </a:r>
          </a:p>
        </p:txBody>
      </p:sp>
    </p:spTree>
    <p:extLst>
      <p:ext uri="{BB962C8B-B14F-4D97-AF65-F5344CB8AC3E}">
        <p14:creationId xmlns:p14="http://schemas.microsoft.com/office/powerpoint/2010/main" val="1329629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3BBE0-2C85-E7F0-08F3-BEC721C15F73}"/>
              </a:ext>
            </a:extLst>
          </p:cNvPr>
          <p:cNvSpPr>
            <a:spLocks noGrp="1"/>
          </p:cNvSpPr>
          <p:nvPr>
            <p:ph type="title"/>
          </p:nvPr>
        </p:nvSpPr>
        <p:spPr>
          <a:xfrm>
            <a:off x="647700" y="289560"/>
            <a:ext cx="10896600" cy="893218"/>
          </a:xfrm>
        </p:spPr>
        <p:txBody>
          <a:bodyPr anchor="b">
            <a:normAutofit/>
          </a:bodyPr>
          <a:lstStyle/>
          <a:p>
            <a:r>
              <a:rPr lang="en-US"/>
              <a:t>What Is Local Government?</a:t>
            </a:r>
          </a:p>
        </p:txBody>
      </p:sp>
      <p:graphicFrame>
        <p:nvGraphicFramePr>
          <p:cNvPr id="5" name="Content Placeholder 2">
            <a:extLst>
              <a:ext uri="{FF2B5EF4-FFF2-40B4-BE49-F238E27FC236}">
                <a16:creationId xmlns:a16="http://schemas.microsoft.com/office/drawing/2014/main" id="{88D23C7B-189C-EF69-CD50-2F4461265B6E}"/>
              </a:ext>
            </a:extLst>
          </p:cNvPr>
          <p:cNvGraphicFramePr>
            <a:graphicFrameLocks noGrp="1"/>
          </p:cNvGraphicFramePr>
          <p:nvPr>
            <p:ph type="tbl" sz="quarter" idx="13"/>
            <p:extLst>
              <p:ext uri="{D42A27DB-BD31-4B8C-83A1-F6EECF244321}">
                <p14:modId xmlns:p14="http://schemas.microsoft.com/office/powerpoint/2010/main" val="2851038826"/>
              </p:ext>
            </p:extLst>
          </p:nvPr>
        </p:nvGraphicFramePr>
        <p:xfrm>
          <a:off x="647700" y="1806575"/>
          <a:ext cx="10896600" cy="4578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3607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8000"/>
          </a:xfrm>
          <a:prstGeom prst="rect">
            <a:avLst/>
          </a:prstGeom>
        </p:spPr>
      </p:pic>
    </p:spTree>
    <p:extLst>
      <p:ext uri="{BB962C8B-B14F-4D97-AF65-F5344CB8AC3E}">
        <p14:creationId xmlns:p14="http://schemas.microsoft.com/office/powerpoint/2010/main" val="3015835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658" y="0"/>
            <a:ext cx="5299364" cy="6858000"/>
          </a:xfrm>
          <a:prstGeom prst="rect">
            <a:avLst/>
          </a:prstGeom>
        </p:spPr>
      </p:pic>
    </p:spTree>
    <p:extLst>
      <p:ext uri="{BB962C8B-B14F-4D97-AF65-F5344CB8AC3E}">
        <p14:creationId xmlns:p14="http://schemas.microsoft.com/office/powerpoint/2010/main" val="3242385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4241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5D3BC-63F7-0969-3545-6654131BB2CF}"/>
              </a:ext>
            </a:extLst>
          </p:cNvPr>
          <p:cNvSpPr>
            <a:spLocks noGrp="1"/>
          </p:cNvSpPr>
          <p:nvPr>
            <p:ph type="title"/>
          </p:nvPr>
        </p:nvSpPr>
        <p:spPr>
          <a:xfrm>
            <a:off x="1670051" y="97971"/>
            <a:ext cx="9372600" cy="906502"/>
          </a:xfrm>
        </p:spPr>
        <p:txBody>
          <a:bodyPr/>
          <a:lstStyle/>
          <a:p>
            <a:r>
              <a:rPr lang="en-US" dirty="0"/>
              <a:t>County Government – The Regional Level</a:t>
            </a:r>
          </a:p>
        </p:txBody>
      </p:sp>
      <p:sp>
        <p:nvSpPr>
          <p:cNvPr id="3" name="Content Placeholder 2">
            <a:extLst>
              <a:ext uri="{FF2B5EF4-FFF2-40B4-BE49-F238E27FC236}">
                <a16:creationId xmlns:a16="http://schemas.microsoft.com/office/drawing/2014/main" id="{93E3302A-5CDD-8A88-A3FC-463CD67FE9C2}"/>
              </a:ext>
            </a:extLst>
          </p:cNvPr>
          <p:cNvSpPr>
            <a:spLocks noGrp="1"/>
          </p:cNvSpPr>
          <p:nvPr>
            <p:ph idx="1"/>
          </p:nvPr>
        </p:nvSpPr>
        <p:spPr>
          <a:xfrm>
            <a:off x="1700213" y="1143000"/>
            <a:ext cx="9642701" cy="5214938"/>
          </a:xfrm>
        </p:spPr>
        <p:txBody>
          <a:bodyPr>
            <a:noAutofit/>
          </a:bodyPr>
          <a:lstStyle/>
          <a:p>
            <a:pPr marL="45720" indent="0">
              <a:buNone/>
            </a:pPr>
            <a:r>
              <a:rPr lang="en-US" sz="3000" dirty="0"/>
              <a:t>Key responsibilities:</a:t>
            </a:r>
          </a:p>
          <a:p>
            <a:r>
              <a:rPr lang="en-US" sz="3000" dirty="0"/>
              <a:t>Sheriff &amp; jails</a:t>
            </a:r>
          </a:p>
          <a:p>
            <a:r>
              <a:rPr lang="en-US" sz="3000" dirty="0"/>
              <a:t>Property taxes &amp; assessments</a:t>
            </a:r>
          </a:p>
          <a:p>
            <a:r>
              <a:rPr lang="en-US" sz="3000" dirty="0"/>
              <a:t>Elections &amp; voter registration</a:t>
            </a:r>
          </a:p>
          <a:p>
            <a:r>
              <a:rPr lang="en-US" sz="3000" dirty="0"/>
              <a:t>Roads &amp; bridges (especially in rural areas)</a:t>
            </a:r>
          </a:p>
          <a:p>
            <a:r>
              <a:rPr lang="en-US" sz="3000" dirty="0"/>
              <a:t>Public health, social services (on behalf of state)</a:t>
            </a:r>
          </a:p>
          <a:p>
            <a:r>
              <a:rPr lang="en-US" sz="3000" dirty="0"/>
              <a:t>Land use planning in unincorporated areas</a:t>
            </a:r>
          </a:p>
          <a:p>
            <a:pPr marL="45720" indent="0">
              <a:buNone/>
            </a:pPr>
            <a:r>
              <a:rPr lang="en-US" sz="3000" dirty="0"/>
              <a:t>(Running the county jail, Managing welfare programs, and</a:t>
            </a:r>
          </a:p>
          <a:p>
            <a:pPr marL="45720" indent="0">
              <a:buNone/>
            </a:pPr>
            <a:r>
              <a:rPr lang="en-US" sz="3000" dirty="0"/>
              <a:t>Recording marriages &amp; land deeds)</a:t>
            </a:r>
          </a:p>
        </p:txBody>
      </p:sp>
    </p:spTree>
    <p:extLst>
      <p:ext uri="{BB962C8B-B14F-4D97-AF65-F5344CB8AC3E}">
        <p14:creationId xmlns:p14="http://schemas.microsoft.com/office/powerpoint/2010/main" val="2539026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C22EF-5A89-C722-BDF4-9F1ADB2444A0}"/>
              </a:ext>
            </a:extLst>
          </p:cNvPr>
          <p:cNvSpPr>
            <a:spLocks noGrp="1"/>
          </p:cNvSpPr>
          <p:nvPr>
            <p:ph type="title"/>
          </p:nvPr>
        </p:nvSpPr>
        <p:spPr>
          <a:xfrm>
            <a:off x="576487" y="421555"/>
            <a:ext cx="11286899" cy="721445"/>
          </a:xfrm>
        </p:spPr>
        <p:txBody>
          <a:bodyPr/>
          <a:lstStyle/>
          <a:p>
            <a:r>
              <a:rPr lang="en-US" dirty="0"/>
              <a:t>Cities &amp; Municipal Governments – Your Town/City</a:t>
            </a:r>
          </a:p>
        </p:txBody>
      </p:sp>
      <p:sp>
        <p:nvSpPr>
          <p:cNvPr id="3" name="Content Placeholder 2">
            <a:extLst>
              <a:ext uri="{FF2B5EF4-FFF2-40B4-BE49-F238E27FC236}">
                <a16:creationId xmlns:a16="http://schemas.microsoft.com/office/drawing/2014/main" id="{342E6204-00D1-C0A5-DD3F-84846EA2D3C0}"/>
              </a:ext>
            </a:extLst>
          </p:cNvPr>
          <p:cNvSpPr>
            <a:spLocks noGrp="1"/>
          </p:cNvSpPr>
          <p:nvPr>
            <p:ph idx="1"/>
          </p:nvPr>
        </p:nvSpPr>
        <p:spPr>
          <a:xfrm>
            <a:off x="600301" y="1262743"/>
            <a:ext cx="11286899" cy="5052332"/>
          </a:xfrm>
        </p:spPr>
        <p:txBody>
          <a:bodyPr>
            <a:noAutofit/>
          </a:bodyPr>
          <a:lstStyle/>
          <a:p>
            <a:r>
              <a:rPr lang="en-US" sz="2800" dirty="0"/>
              <a:t>Governed by: Mayor + City Council (most common) or Council-Manager</a:t>
            </a:r>
          </a:p>
          <a:p>
            <a:endParaRPr lang="en-US" sz="2800" dirty="0"/>
          </a:p>
          <a:p>
            <a:pPr marL="45720" indent="0">
              <a:buNone/>
            </a:pPr>
            <a:r>
              <a:rPr lang="en-US" sz="3000" dirty="0"/>
              <a:t>	</a:t>
            </a:r>
            <a:r>
              <a:rPr lang="en-US" sz="3000" u="sng" dirty="0"/>
              <a:t>Key responsibilities</a:t>
            </a:r>
            <a:r>
              <a:rPr lang="en-US" sz="3000" dirty="0"/>
              <a:t>:</a:t>
            </a:r>
          </a:p>
          <a:p>
            <a:pPr lvl="2"/>
            <a:r>
              <a:rPr lang="en-US" sz="3000" dirty="0"/>
              <a:t>Police &amp; fire departments</a:t>
            </a:r>
          </a:p>
          <a:p>
            <a:pPr lvl="2"/>
            <a:r>
              <a:rPr lang="en-US" sz="3000" dirty="0"/>
              <a:t>Streets, sidewalks, streetlights</a:t>
            </a:r>
          </a:p>
          <a:p>
            <a:pPr lvl="2"/>
            <a:r>
              <a:rPr lang="en-US" sz="3000" dirty="0"/>
              <a:t>Water/sewer, garbage collection</a:t>
            </a:r>
          </a:p>
          <a:p>
            <a:pPr lvl="2"/>
            <a:r>
              <a:rPr lang="en-US" sz="3000" dirty="0"/>
              <a:t>Parks &amp; recreation</a:t>
            </a:r>
          </a:p>
          <a:p>
            <a:pPr lvl="2"/>
            <a:r>
              <a:rPr lang="en-US" sz="3000" dirty="0"/>
              <a:t>Zoning &amp; building permits</a:t>
            </a:r>
          </a:p>
          <a:p>
            <a:pPr lvl="2"/>
            <a:r>
              <a:rPr lang="en-US" sz="3000" dirty="0"/>
              <a:t>Local libraries &amp; community centers</a:t>
            </a:r>
          </a:p>
        </p:txBody>
      </p:sp>
    </p:spTree>
    <p:extLst>
      <p:ext uri="{BB962C8B-B14F-4D97-AF65-F5344CB8AC3E}">
        <p14:creationId xmlns:p14="http://schemas.microsoft.com/office/powerpoint/2010/main" val="2942991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B8AD2-DE31-15CC-9B3D-F9299FDB1794}"/>
              </a:ext>
            </a:extLst>
          </p:cNvPr>
          <p:cNvSpPr>
            <a:spLocks noGrp="1"/>
          </p:cNvSpPr>
          <p:nvPr>
            <p:ph type="title"/>
          </p:nvPr>
        </p:nvSpPr>
        <p:spPr>
          <a:xfrm>
            <a:off x="647700" y="289560"/>
            <a:ext cx="10896600" cy="893218"/>
          </a:xfrm>
        </p:spPr>
        <p:txBody>
          <a:bodyPr anchor="b">
            <a:normAutofit/>
          </a:bodyPr>
          <a:lstStyle/>
          <a:p>
            <a:r>
              <a:rPr lang="en-US" dirty="0"/>
              <a:t>Fun Local Government Trivia (Quick Quiz!)</a:t>
            </a:r>
          </a:p>
        </p:txBody>
      </p:sp>
      <p:graphicFrame>
        <p:nvGraphicFramePr>
          <p:cNvPr id="5" name="Content Placeholder 2">
            <a:extLst>
              <a:ext uri="{FF2B5EF4-FFF2-40B4-BE49-F238E27FC236}">
                <a16:creationId xmlns:a16="http://schemas.microsoft.com/office/drawing/2014/main" id="{4FEF6DEE-A0A7-570C-E311-9C24F641CE36}"/>
              </a:ext>
            </a:extLst>
          </p:cNvPr>
          <p:cNvGraphicFramePr>
            <a:graphicFrameLocks noGrp="1"/>
          </p:cNvGraphicFramePr>
          <p:nvPr>
            <p:ph type="tbl" sz="quarter" idx="13"/>
            <p:extLst>
              <p:ext uri="{D42A27DB-BD31-4B8C-83A1-F6EECF244321}">
                <p14:modId xmlns:p14="http://schemas.microsoft.com/office/powerpoint/2010/main" val="647210778"/>
              </p:ext>
            </p:extLst>
          </p:nvPr>
        </p:nvGraphicFramePr>
        <p:xfrm>
          <a:off x="647700" y="1806575"/>
          <a:ext cx="10896600" cy="4578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72678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5923" y="1053549"/>
            <a:ext cx="4134678" cy="4154984"/>
          </a:xfrm>
          <a:prstGeom prst="rect">
            <a:avLst/>
          </a:prstGeom>
        </p:spPr>
        <p:txBody>
          <a:bodyPr wrap="square">
            <a:spAutoFit/>
          </a:bodyPr>
          <a:lstStyle/>
          <a:p>
            <a:r>
              <a:rPr lang="en-US" sz="4000" b="1" u="sng" dirty="0"/>
              <a:t>COURSE TOPICS</a:t>
            </a:r>
            <a:endParaRPr lang="en-US" sz="4000" dirty="0"/>
          </a:p>
          <a:p>
            <a:pPr marL="457200" indent="-457200">
              <a:buFont typeface="Wingdings" panose="05000000000000000000" pitchFamily="2" charset="2"/>
              <a:buChar char="§"/>
            </a:pPr>
            <a:r>
              <a:rPr lang="en-US" sz="2800" b="1" dirty="0"/>
              <a:t>Planning and goals</a:t>
            </a:r>
          </a:p>
          <a:p>
            <a:pPr marL="457200" indent="-457200">
              <a:buFont typeface="Wingdings" panose="05000000000000000000" pitchFamily="2" charset="2"/>
              <a:buChar char="§"/>
            </a:pPr>
            <a:r>
              <a:rPr lang="en-US" sz="2800" b="1" dirty="0"/>
              <a:t>Career preparation</a:t>
            </a:r>
          </a:p>
          <a:p>
            <a:pPr marL="457200" indent="-457200">
              <a:buFont typeface="Wingdings" panose="05000000000000000000" pitchFamily="2" charset="2"/>
              <a:buChar char="§"/>
            </a:pPr>
            <a:r>
              <a:rPr lang="en-US" sz="2800" b="1" dirty="0"/>
              <a:t>Spending and credit</a:t>
            </a:r>
          </a:p>
          <a:p>
            <a:pPr marL="457200" indent="-457200">
              <a:buFont typeface="Wingdings" panose="05000000000000000000" pitchFamily="2" charset="2"/>
              <a:buChar char="§"/>
            </a:pPr>
            <a:r>
              <a:rPr lang="en-US" sz="2800" b="1" dirty="0"/>
              <a:t>Consumer protection</a:t>
            </a:r>
          </a:p>
          <a:p>
            <a:pPr marL="457200" indent="-457200">
              <a:buFont typeface="Wingdings" panose="05000000000000000000" pitchFamily="2" charset="2"/>
              <a:buChar char="§"/>
            </a:pPr>
            <a:r>
              <a:rPr lang="en-US" sz="2800" b="1" dirty="0"/>
              <a:t>Income</a:t>
            </a:r>
          </a:p>
          <a:p>
            <a:pPr marL="457200" indent="-457200">
              <a:buFont typeface="Wingdings" panose="05000000000000000000" pitchFamily="2" charset="2"/>
              <a:buChar char="§"/>
            </a:pPr>
            <a:r>
              <a:rPr lang="en-US" sz="2800" b="1" dirty="0"/>
              <a:t>Money management</a:t>
            </a:r>
          </a:p>
          <a:p>
            <a:pPr marL="457200" indent="-457200">
              <a:buFont typeface="Wingdings" panose="05000000000000000000" pitchFamily="2" charset="2"/>
              <a:buChar char="§"/>
            </a:pPr>
            <a:r>
              <a:rPr lang="en-US" sz="2800" b="1" dirty="0"/>
              <a:t>Saving and investing</a:t>
            </a:r>
          </a:p>
          <a:p>
            <a:pPr marL="457200" indent="-457200">
              <a:buFont typeface="Wingdings" panose="05000000000000000000" pitchFamily="2" charset="2"/>
              <a:buChar char="§"/>
            </a:pPr>
            <a:r>
              <a:rPr lang="en-US" sz="2800" b="1" dirty="0"/>
              <a:t>Risk management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764" y="842643"/>
            <a:ext cx="7908236" cy="4707284"/>
          </a:xfrm>
          <a:prstGeom prst="rect">
            <a:avLst/>
          </a:prstGeom>
        </p:spPr>
      </p:pic>
    </p:spTree>
    <p:extLst>
      <p:ext uri="{BB962C8B-B14F-4D97-AF65-F5344CB8AC3E}">
        <p14:creationId xmlns:p14="http://schemas.microsoft.com/office/powerpoint/2010/main" val="173977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p:txBody>
          <a:bodyPr/>
          <a:lstStyle/>
          <a:p>
            <a:r>
              <a:rPr lang="en-US" sz="2400" dirty="0"/>
              <a:t>STUDENTS EXPOSED TO AN ECONOMIC WAY OF THINKING AND TO PERSONAL FINANCIAL CONCEPTS AT AGE APPROPRIATE LEVELS CAN MORE EASILY APPLY SOUND DECISION-MAKING SKILLS, DEVELOP STABLE SAVING AND SPENDING HABITS, AND LINK EDUCATION SUCCESS TO CAREER AND LIFE SUCCESS</a:t>
            </a:r>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p:txBody>
          <a:bodyPr/>
          <a:lstStyle/>
          <a:p>
            <a:r>
              <a:rPr lang="en-US" dirty="0"/>
              <a:t>WHY IS FINANCIAL EDUCATION IMPORTANT?</a:t>
            </a:r>
          </a:p>
        </p:txBody>
      </p:sp>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081606" y="1"/>
            <a:ext cx="3199506" cy="3206186"/>
          </a:xfrm>
        </p:spPr>
      </p:pic>
      <p:pic>
        <p:nvPicPr>
          <p:cNvPr id="9" name="Picture Placeholder 8"/>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1560443" y="3358587"/>
            <a:ext cx="2241833" cy="3362750"/>
          </a:xfrm>
        </p:spPr>
      </p:pic>
    </p:spTree>
    <p:extLst>
      <p:ext uri="{BB962C8B-B14F-4D97-AF65-F5344CB8AC3E}">
        <p14:creationId xmlns:p14="http://schemas.microsoft.com/office/powerpoint/2010/main" val="429917605"/>
      </p:ext>
    </p:extLst>
  </p:cSld>
  <p:clrMapOvr>
    <a:masterClrMapping/>
  </p:clrMapOvr>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LT Template_Classic _Bold_Sophisticated_02_MS - v5" id="{0D41E119-70BC-460A-871B-170510AB4D35}" vid="{64C62F1B-F437-4409-9C0D-EDEE8FFAF9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843D30A-FE5A-4A75-9AAA-C9B333E486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8B52BE-6787-403E-A094-B18CEB016691}">
  <ds:schemaRefs>
    <ds:schemaRef ds:uri="http://schemas.microsoft.com/sharepoint/v3/contenttype/forms"/>
  </ds:schemaRefs>
</ds:datastoreItem>
</file>

<file path=customXml/itemProps3.xml><?xml version="1.0" encoding="utf-8"?>
<ds:datastoreItem xmlns:ds="http://schemas.openxmlformats.org/officeDocument/2006/customXml" ds:itemID="{D0FE9C68-0C22-4EEC-B457-063807029368}">
  <ds:schemaRefs>
    <ds:schemaRef ds:uri="71af3243-3dd4-4a8d-8c0d-dd76da1f02a5"/>
    <ds:schemaRef ds:uri="http://purl.org/dc/dcmitype/"/>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16c05727-aa75-4e4a-9b5f-8a80a116589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Organic</Template>
  <TotalTime>32</TotalTime>
  <Words>2006</Words>
  <Application>Microsoft Office PowerPoint</Application>
  <PresentationFormat>Widescreen</PresentationFormat>
  <Paragraphs>347</Paragraphs>
  <Slides>42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Cabin-semi-bold</vt:lpstr>
      <vt:lpstr>Calibri</vt:lpstr>
      <vt:lpstr>Calibri Light</vt:lpstr>
      <vt:lpstr>Corbel</vt:lpstr>
      <vt:lpstr>Open Sans</vt:lpstr>
      <vt:lpstr>SourceSansPro</vt:lpstr>
      <vt:lpstr>Verdana</vt:lpstr>
      <vt:lpstr>Wingdings</vt:lpstr>
      <vt:lpstr>Office Theme</vt:lpstr>
      <vt:lpstr>LEARN LOCAL GOVERNMENT &amp; FINANCIAL LITERACY </vt:lpstr>
      <vt:lpstr> BUILD YOUR FINANCIAL  WELL-BEING</vt:lpstr>
      <vt:lpstr>Local Government: Counties, Cities, Townships</vt:lpstr>
      <vt:lpstr>What Is Local Government?</vt:lpstr>
      <vt:lpstr>County Government – The Regional Level</vt:lpstr>
      <vt:lpstr>Cities &amp; Municipal Governments – Your Town/City</vt:lpstr>
      <vt:lpstr>Fun Local Government Trivia (Quick Quiz!)</vt:lpstr>
      <vt:lpstr>PowerPoint Presentation</vt:lpstr>
      <vt:lpstr>WHY IS FINANCIAL EDUCATION IMPORTANT?</vt:lpstr>
      <vt:lpstr>PowerPoint Presentation</vt:lpstr>
      <vt:lpstr>PowerPoint Presentation</vt:lpstr>
      <vt:lpstr>SMART goals are: Specific Measurable Attainable Realistic Time Bound  </vt:lpstr>
      <vt:lpstr>Nicole set a goal to buy a car in the next few months.  She plans to make a $2,500 down payment and has already saved $1,300.  If she can save $150 each month, how long will it take her to save the entire $2,500:  A .  6 months B.   8 months C.   10 months D.  12 months </vt:lpstr>
      <vt:lpstr>28</vt:lpstr>
      <vt:lpstr>Financial Tips for Young Adults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setting up and maintaining a budget</vt:lpstr>
      <vt:lpstr>setting up and maintaining a budget (continued)</vt:lpstr>
      <vt:lpstr>PowerPoint Presentation</vt:lpstr>
      <vt:lpstr>CREDIT is the ability to borrow money or access goods or services with the understanding that you’ll pay later.</vt:lpstr>
      <vt:lpstr>What Makes up a Credit Score?</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Falkenberg, Sherri</cp:lastModifiedBy>
  <cp:revision>7</cp:revision>
  <dcterms:created xsi:type="dcterms:W3CDTF">2022-03-09T13:04:51Z</dcterms:created>
  <dcterms:modified xsi:type="dcterms:W3CDTF">2026-03-04T15:31:50Z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defa4170-0d19-0005-0004-bc88714345d2_Enabled">
    <vt:lpwstr>true</vt:lpwstr>
  </property>
  <property fmtid="{D5CDD505-2E9C-101B-9397-08002B2CF9AE}" pid="4" name="MSIP_Label_defa4170-0d19-0005-0004-bc88714345d2_SetDate">
    <vt:lpwstr>2026-03-04T14:58:55Z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941c2c40-6900-4cab-bc64-fe4a7b0c1bfa</vt:lpwstr>
  </property>
  <property fmtid="{D5CDD505-2E9C-101B-9397-08002B2CF9AE}" pid="8" name="MSIP_Label_defa4170-0d19-0005-0004-bc88714345d2_ActionId">
    <vt:lpwstr>d4f94b94-7b30-4f2b-994e-ef0cf9276ffc</vt:lpwstr>
  </property>
  <property fmtid="{D5CDD505-2E9C-101B-9397-08002B2CF9AE}" pid="9" name="MSIP_Label_defa4170-0d19-0005-0004-bc88714345d2_ContentBits">
    <vt:lpwstr>0</vt:lpwstr>
  </property>
  <property fmtid="{D5CDD505-2E9C-101B-9397-08002B2CF9AE}" pid="10" name="MSIP_Label_defa4170-0d19-0005-0004-bc88714345d2_Tag">
    <vt:lpwstr>10, 3, 0, 1</vt:lpwstr>
  </property>
</Properties>
</file>