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83" r:id="rId3"/>
    <p:sldId id="284" r:id="rId4"/>
    <p:sldId id="285" r:id="rId5"/>
    <p:sldId id="286" r:id="rId6"/>
    <p:sldId id="287" r:id="rId7"/>
    <p:sldId id="281" r:id="rId8"/>
    <p:sldId id="282" r:id="rId9"/>
    <p:sldId id="257" r:id="rId10"/>
    <p:sldId id="269" r:id="rId11"/>
    <p:sldId id="273" r:id="rId12"/>
    <p:sldId id="272" r:id="rId13"/>
    <p:sldId id="260" r:id="rId14"/>
    <p:sldId id="266" r:id="rId15"/>
    <p:sldId id="274" r:id="rId16"/>
    <p:sldId id="259" r:id="rId17"/>
    <p:sldId id="265" r:id="rId18"/>
    <p:sldId id="267" r:id="rId19"/>
    <p:sldId id="270" r:id="rId20"/>
    <p:sldId id="277" r:id="rId21"/>
    <p:sldId id="263" r:id="rId22"/>
    <p:sldId id="280" r:id="rId23"/>
    <p:sldId id="278" r:id="rId24"/>
    <p:sldId id="275" r:id="rId25"/>
    <p:sldId id="276" r:id="rId26"/>
    <p:sldId id="264" r:id="rId27"/>
    <p:sldId id="279" r:id="rId28"/>
    <p:sldId id="271"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88" d="100"/>
          <a:sy n="88" d="100"/>
        </p:scale>
        <p:origin x="120" y="57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dgm:spPr/>
      <dgm:t>
        <a:bodyPr/>
        <a:lstStyle/>
        <a:p>
          <a:r>
            <a:rPr lang="en-US" dirty="0"/>
            <a:t>Step 1 </a:t>
          </a:r>
          <a:br>
            <a:rPr lang="en-US" dirty="0"/>
          </a:br>
          <a:r>
            <a:rPr lang="en-US" dirty="0"/>
            <a:t>EARN</a:t>
          </a:r>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dgm:spPr/>
      <dgm:t>
        <a:bodyPr/>
        <a:lstStyle/>
        <a:p>
          <a:r>
            <a:rPr lang="en-US" dirty="0"/>
            <a:t>Step 2</a:t>
          </a:r>
          <a:br>
            <a:rPr lang="en-US" dirty="0"/>
          </a:br>
          <a:r>
            <a:rPr lang="en-US" dirty="0"/>
            <a:t>SAVE</a:t>
          </a:r>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dgm:spPr/>
      <dgm:t>
        <a:bodyPr/>
        <a:lstStyle/>
        <a:p>
          <a:r>
            <a:rPr lang="en-US" dirty="0"/>
            <a:t>Step 3</a:t>
          </a:r>
          <a:br>
            <a:rPr lang="en-US" dirty="0"/>
          </a:br>
          <a:r>
            <a:rPr lang="en-US" dirty="0"/>
            <a:t>EARN</a:t>
          </a:r>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dgm:spPr/>
      <dgm:t>
        <a:bodyPr/>
        <a:lstStyle/>
        <a:p>
          <a:r>
            <a:rPr lang="en-US" dirty="0"/>
            <a:t>Step 4</a:t>
          </a:r>
          <a:br>
            <a:rPr lang="en-US" dirty="0"/>
          </a:br>
          <a:r>
            <a:rPr lang="en-US" dirty="0"/>
            <a:t>SAVE</a:t>
          </a:r>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dgm:spPr/>
      <dgm:t>
        <a:bodyPr/>
        <a:lstStyle/>
        <a:p>
          <a:r>
            <a:rPr lang="en-US" dirty="0"/>
            <a:t>Step 5</a:t>
          </a:r>
          <a:br>
            <a:rPr lang="en-US" dirty="0"/>
          </a:br>
          <a:r>
            <a:rPr lang="en-US" dirty="0"/>
            <a:t>SPEND</a:t>
          </a:r>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pt>
  </dgm:ptLst>
  <dgm:cxnLst>
    <dgm:cxn modelId="{144D3C17-9BB9-4853-A637-BAE8CE37705E}" type="presOf" srcId="{EF034794-D109-40B6-8FA2-8971C3123AB6}" destId="{18F7A15A-3ED1-4A32-B700-36B8D6BBE441}"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686E8776-31B9-4547-B165-83B2470E83E1}" type="presOf" srcId="{778AA374-0E17-4AEA-8EB6-0C342D57D8D8}" destId="{AFC6068B-131B-444D-AF53-A5A2A6DC9AE7}"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A98402AF-AFAB-470F-9C97-EF1C509D8499}" type="presOf" srcId="{15E11DBD-E9B5-4BCF-A56C-7AAE26CE30DC}" destId="{F0124EB5-2136-46F3-B2F4-41A5196C24A0}"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33A927E1-3C94-4A92-8DB3-42886008240C}" srcId="{41DDEAAE-DE55-45A3-A4F7-3874E0140D37}" destId="{05F1A7D0-6E45-49DA-80B3-7FF4B8783E58}" srcOrd="4" destOrd="0" parTransId="{3ECE110E-B07E-4F19-B2DF-3E42E99B2E8D}" sibTransId="{47B1D0F3-117D-4CE7-9037-3F5A4995054A}"/>
    <dgm:cxn modelId="{5E0737F0-6DE4-4885-BC59-82E10D617E50}" srcId="{41DDEAAE-DE55-45A3-A4F7-3874E0140D37}" destId="{15E11DBD-E9B5-4BCF-A56C-7AAE26CE30DC}" srcOrd="2" destOrd="0" parTransId="{B7B43D5B-12E9-44B1-B818-4B50F6AD3C0A}" sibTransId="{329BDEDB-415B-4AB3-B964-E819D0C56DBB}"/>
    <dgm:cxn modelId="{2607AFFA-E9F8-4160-9AE4-19F4DB2B71C9}" type="presOf" srcId="{41DDEAAE-DE55-45A3-A4F7-3874E0140D37}" destId="{EB3CB291-E23A-4667-A32E-A640A76557A1}"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45295" y="1888281"/>
          <a:ext cx="1038577" cy="172817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71931" y="2404631"/>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Step 1 </a:t>
          </a:r>
          <a:br>
            <a:rPr lang="en-US" sz="3000" kern="1200" dirty="0"/>
          </a:br>
          <a:r>
            <a:rPr lang="en-US" sz="3000" kern="1200" dirty="0"/>
            <a:t>EARN</a:t>
          </a:r>
        </a:p>
      </dsp:txBody>
      <dsp:txXfrm>
        <a:off x="171931" y="2404631"/>
        <a:ext cx="1560201" cy="1367608"/>
      </dsp:txXfrm>
    </dsp:sp>
    <dsp:sp modelId="{B746139E-4627-4CCC-9299-5653D77ED24D}">
      <dsp:nvSpPr>
        <dsp:cNvPr id="0" name=""/>
        <dsp:cNvSpPr/>
      </dsp:nvSpPr>
      <dsp:spPr>
        <a:xfrm>
          <a:off x="1437755" y="1761051"/>
          <a:ext cx="294377" cy="29437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255287" y="1415651"/>
          <a:ext cx="1038577" cy="172817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081923" y="1932002"/>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Step 2</a:t>
          </a:r>
          <a:br>
            <a:rPr lang="en-US" sz="3000" kern="1200" dirty="0"/>
          </a:br>
          <a:r>
            <a:rPr lang="en-US" sz="3000" kern="1200" dirty="0"/>
            <a:t>SAVE</a:t>
          </a:r>
        </a:p>
      </dsp:txBody>
      <dsp:txXfrm>
        <a:off x="2081923" y="1932002"/>
        <a:ext cx="1560201" cy="1367608"/>
      </dsp:txXfrm>
    </dsp:sp>
    <dsp:sp modelId="{F6F2BEFC-1674-4E8D-98FF-DE4432BB887C}">
      <dsp:nvSpPr>
        <dsp:cNvPr id="0" name=""/>
        <dsp:cNvSpPr/>
      </dsp:nvSpPr>
      <dsp:spPr>
        <a:xfrm>
          <a:off x="3347747" y="1288421"/>
          <a:ext cx="294377" cy="29437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4165279" y="943022"/>
          <a:ext cx="1038577" cy="172817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3991914" y="1459372"/>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Step 3</a:t>
          </a:r>
          <a:br>
            <a:rPr lang="en-US" sz="3000" kern="1200" dirty="0"/>
          </a:br>
          <a:r>
            <a:rPr lang="en-US" sz="3000" kern="1200" dirty="0"/>
            <a:t>EARN</a:t>
          </a:r>
        </a:p>
      </dsp:txBody>
      <dsp:txXfrm>
        <a:off x="3991914" y="1459372"/>
        <a:ext cx="1560201" cy="1367608"/>
      </dsp:txXfrm>
    </dsp:sp>
    <dsp:sp modelId="{D5E82CFA-3F05-41CB-A66C-3A904CCE06CE}">
      <dsp:nvSpPr>
        <dsp:cNvPr id="0" name=""/>
        <dsp:cNvSpPr/>
      </dsp:nvSpPr>
      <dsp:spPr>
        <a:xfrm>
          <a:off x="5257739" y="815792"/>
          <a:ext cx="294377" cy="294377"/>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6075271" y="470392"/>
          <a:ext cx="1038577" cy="172817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5901906" y="986743"/>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Step 4</a:t>
          </a:r>
          <a:br>
            <a:rPr lang="en-US" sz="3000" kern="1200" dirty="0"/>
          </a:br>
          <a:r>
            <a:rPr lang="en-US" sz="3000" kern="1200" dirty="0"/>
            <a:t>SAVE</a:t>
          </a:r>
        </a:p>
      </dsp:txBody>
      <dsp:txXfrm>
        <a:off x="5901906" y="986743"/>
        <a:ext cx="1560201" cy="1367608"/>
      </dsp:txXfrm>
    </dsp:sp>
    <dsp:sp modelId="{F62C0D9F-BF11-4D63-A28B-80FA21343A28}">
      <dsp:nvSpPr>
        <dsp:cNvPr id="0" name=""/>
        <dsp:cNvSpPr/>
      </dsp:nvSpPr>
      <dsp:spPr>
        <a:xfrm>
          <a:off x="7167730" y="343163"/>
          <a:ext cx="294377" cy="294377"/>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985263" y="-2236"/>
          <a:ext cx="1038577" cy="172817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7811898" y="514114"/>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Step 5</a:t>
          </a:r>
          <a:br>
            <a:rPr lang="en-US" sz="3000" kern="1200" dirty="0"/>
          </a:br>
          <a:r>
            <a:rPr lang="en-US" sz="3000" kern="1200" dirty="0"/>
            <a:t>SPEND</a:t>
          </a:r>
        </a:p>
      </dsp:txBody>
      <dsp:txXfrm>
        <a:off x="7811898" y="514114"/>
        <a:ext cx="1560201" cy="136760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EB33BB8-6C7A-4BE0-9B55-9EAC48D52EC6}" type="datetimeFigureOut">
              <a:rPr lang="en-US"/>
              <a:t>3/4/2026</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11EF64-F73B-4314-BB6F-BC0937BBDF19}" type="datetimeFigureOut">
              <a:rPr lang="en-US"/>
              <a:t>3/4/2026</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10</a:t>
            </a:fld>
            <a:endParaRPr lang="en-US"/>
          </a:p>
        </p:txBody>
      </p:sp>
    </p:spTree>
    <p:extLst>
      <p:ext uri="{BB962C8B-B14F-4D97-AF65-F5344CB8AC3E}">
        <p14:creationId xmlns:p14="http://schemas.microsoft.com/office/powerpoint/2010/main" val="39121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3/4/2026</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3/4/2026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3/4/2026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3/4/2026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034C-8BD9-4B0C-893B-33834FAB227F}" type="datetime1">
              <a:rPr lang="en-US"/>
              <a:t>3/4/2026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3/4/2026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3/4/2026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3/4/2026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3/4/2026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5CD17-C377-4DE5-9FCA-CC7471605C58}" type="datetime1">
              <a:rPr lang="en-US"/>
              <a:t>3/4/2026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9F02-BE96-4BAE-86A5-1FA60D24CAE2}" type="datetime1">
              <a:rPr lang="en-US"/>
              <a:t>3/4/2026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3/4/2026</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9.jp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656" y="314898"/>
            <a:ext cx="10841866" cy="2793906"/>
          </a:xfrm>
        </p:spPr>
        <p:txBody>
          <a:bodyPr/>
          <a:lstStyle/>
          <a:p>
            <a:r>
              <a:rPr lang="en-US" dirty="0"/>
              <a:t>FINANCIAL LITERACY</a:t>
            </a:r>
            <a:br>
              <a:rPr lang="en-US" dirty="0"/>
            </a:br>
            <a:endParaRPr lang="en-US" dirty="0"/>
          </a:p>
        </p:txBody>
      </p:sp>
      <p:sp>
        <p:nvSpPr>
          <p:cNvPr id="3" name="Subtitle 2"/>
          <p:cNvSpPr>
            <a:spLocks noGrp="1"/>
          </p:cNvSpPr>
          <p:nvPr>
            <p:ph type="subTitle" idx="1"/>
          </p:nvPr>
        </p:nvSpPr>
        <p:spPr>
          <a:xfrm>
            <a:off x="409230" y="456189"/>
            <a:ext cx="9510022" cy="2793906"/>
          </a:xfrm>
        </p:spPr>
        <p:txBody>
          <a:bodyPr>
            <a:normAutofit fontScale="92500" lnSpcReduction="10000"/>
          </a:bodyPr>
          <a:lstStyle/>
          <a:p>
            <a:r>
              <a:rPr lang="en-US" dirty="0"/>
              <a:t>FOR KIDS AGES 5 – 12</a:t>
            </a:r>
          </a:p>
          <a:p>
            <a:endParaRPr lang="en-US" dirty="0"/>
          </a:p>
          <a:p>
            <a:r>
              <a:rPr lang="en-US" dirty="0"/>
              <a:t>LEARN LOCAL GOVERNMENT &amp;</a:t>
            </a:r>
          </a:p>
          <a:p>
            <a:endParaRPr lang="en-US" dirty="0"/>
          </a:p>
          <a:p>
            <a:endParaRPr lang="en-US" dirty="0"/>
          </a:p>
          <a:p>
            <a:endParaRPr lang="en-US" dirty="0"/>
          </a:p>
          <a:p>
            <a:endParaRPr lang="en-US" dirty="0"/>
          </a:p>
          <a:p>
            <a:endParaRPr lang="en-US" dirty="0"/>
          </a:p>
          <a:p>
            <a:endParaRPr lang="en-US" dirty="0"/>
          </a:p>
          <a:p>
            <a:r>
              <a:rPr lang="en-US" dirty="0"/>
              <a:t>PRESENTED BY LAKE COUNTY TREASURER MICHAEL ZUREN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070" y="3553269"/>
            <a:ext cx="3174435" cy="3155644"/>
          </a:xfrm>
          <a:prstGeom prst="rect">
            <a:avLst/>
          </a:prstGeom>
        </p:spPr>
      </p:pic>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92" y="294861"/>
            <a:ext cx="6149923" cy="3859696"/>
          </a:xfrm>
        </p:spPr>
        <p:txBody>
          <a:bodyPr>
            <a:noAutofit/>
          </a:bodyPr>
          <a:lstStyle/>
          <a:p>
            <a:r>
              <a:rPr lang="en-US" sz="5400" dirty="0"/>
              <a:t>CREATE AN </a:t>
            </a:r>
            <a:br>
              <a:rPr lang="en-US" sz="5400" dirty="0"/>
            </a:br>
            <a:r>
              <a:rPr lang="en-US" sz="5400" dirty="0"/>
              <a:t>ALLOWANCE </a:t>
            </a:r>
            <a:br>
              <a:rPr lang="en-US" sz="5400" dirty="0"/>
            </a:br>
            <a:r>
              <a:rPr lang="en-US" sz="5400" dirty="0"/>
              <a:t>CHORE BOARD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844" y="158143"/>
            <a:ext cx="4494886" cy="6063753"/>
          </a:xfrm>
          <a:prstGeom prst="rect">
            <a:avLst/>
          </a:prstGeom>
        </p:spPr>
      </p:pic>
    </p:spTree>
    <p:extLst>
      <p:ext uri="{BB962C8B-B14F-4D97-AF65-F5344CB8AC3E}">
        <p14:creationId xmlns:p14="http://schemas.microsoft.com/office/powerpoint/2010/main" val="386616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93335" y="0"/>
            <a:ext cx="5153949" cy="6748669"/>
          </a:xfrm>
        </p:spPr>
      </p:pic>
      <p:sp>
        <p:nvSpPr>
          <p:cNvPr id="5" name="TextBox 4"/>
          <p:cNvSpPr txBox="1"/>
          <p:nvPr/>
        </p:nvSpPr>
        <p:spPr>
          <a:xfrm>
            <a:off x="1351721" y="0"/>
            <a:ext cx="2564296" cy="4893647"/>
          </a:xfrm>
          <a:prstGeom prst="rect">
            <a:avLst/>
          </a:prstGeom>
          <a:noFill/>
        </p:spPr>
        <p:txBody>
          <a:bodyPr wrap="square" rtlCol="0">
            <a:spAutoFit/>
          </a:bodyPr>
          <a:lstStyle/>
          <a:p>
            <a:r>
              <a:rPr lang="en-US" sz="2400" b="1" dirty="0"/>
              <a:t>ANOTHER EXAMPLE</a:t>
            </a:r>
          </a:p>
          <a:p>
            <a:r>
              <a:rPr lang="en-US" sz="2400" b="1" dirty="0"/>
              <a:t>OF AN ALLOWANCE</a:t>
            </a:r>
          </a:p>
          <a:p>
            <a:r>
              <a:rPr lang="en-US" sz="2400" b="1" dirty="0"/>
              <a:t>CHORE BOARD</a:t>
            </a:r>
          </a:p>
          <a:p>
            <a:endParaRPr lang="en-US" sz="2400" b="1" dirty="0"/>
          </a:p>
          <a:p>
            <a:endParaRPr lang="en-US" sz="2400" b="1" dirty="0"/>
          </a:p>
          <a:p>
            <a:r>
              <a:rPr lang="en-US" sz="2400" b="1" dirty="0"/>
              <a:t>BE CREATIVE AND HAVE FUN EARNING, SAVING AND SPENDING WISELY!</a:t>
            </a:r>
          </a:p>
        </p:txBody>
      </p:sp>
    </p:spTree>
    <p:extLst>
      <p:ext uri="{BB962C8B-B14F-4D97-AF65-F5344CB8AC3E}">
        <p14:creationId xmlns:p14="http://schemas.microsoft.com/office/powerpoint/2010/main" val="1716182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278" y="335280"/>
            <a:ext cx="7668868" cy="6135094"/>
          </a:xfrm>
          <a:prstGeom prst="rect">
            <a:avLst/>
          </a:prstGeom>
        </p:spPr>
      </p:pic>
      <p:sp>
        <p:nvSpPr>
          <p:cNvPr id="5" name="TextBox 4"/>
          <p:cNvSpPr txBox="1"/>
          <p:nvPr/>
        </p:nvSpPr>
        <p:spPr>
          <a:xfrm>
            <a:off x="1490867" y="407504"/>
            <a:ext cx="2743203" cy="3785652"/>
          </a:xfrm>
          <a:prstGeom prst="rect">
            <a:avLst/>
          </a:prstGeom>
          <a:noFill/>
        </p:spPr>
        <p:txBody>
          <a:bodyPr wrap="square" rtlCol="0">
            <a:spAutoFit/>
          </a:bodyPr>
          <a:lstStyle/>
          <a:p>
            <a:r>
              <a:rPr lang="en-US" sz="4800" dirty="0"/>
              <a:t>CREATE YOUR OWN</a:t>
            </a:r>
          </a:p>
          <a:p>
            <a:r>
              <a:rPr lang="en-US" sz="4800" dirty="0"/>
              <a:t>CHORE CHART</a:t>
            </a:r>
          </a:p>
        </p:txBody>
      </p:sp>
      <p:sp>
        <p:nvSpPr>
          <p:cNvPr id="8" name="TextBox 7"/>
          <p:cNvSpPr txBox="1"/>
          <p:nvPr/>
        </p:nvSpPr>
        <p:spPr>
          <a:xfrm>
            <a:off x="4422912" y="2088005"/>
            <a:ext cx="2067339" cy="369332"/>
          </a:xfrm>
          <a:prstGeom prst="rect">
            <a:avLst/>
          </a:prstGeom>
          <a:noFill/>
        </p:spPr>
        <p:txBody>
          <a:bodyPr wrap="square" rtlCol="0">
            <a:spAutoFit/>
          </a:bodyPr>
          <a:lstStyle/>
          <a:p>
            <a:r>
              <a:rPr lang="en-US" dirty="0"/>
              <a:t>BRUSH TEETH </a:t>
            </a:r>
          </a:p>
        </p:txBody>
      </p:sp>
      <p:sp>
        <p:nvSpPr>
          <p:cNvPr id="9" name="TextBox 8"/>
          <p:cNvSpPr txBox="1"/>
          <p:nvPr/>
        </p:nvSpPr>
        <p:spPr>
          <a:xfrm>
            <a:off x="4452731" y="2767232"/>
            <a:ext cx="1470991" cy="369332"/>
          </a:xfrm>
          <a:prstGeom prst="rect">
            <a:avLst/>
          </a:prstGeom>
          <a:noFill/>
        </p:spPr>
        <p:txBody>
          <a:bodyPr wrap="square" rtlCol="0">
            <a:spAutoFit/>
          </a:bodyPr>
          <a:lstStyle/>
          <a:p>
            <a:r>
              <a:rPr lang="en-US" dirty="0"/>
              <a:t>MAKE BED</a:t>
            </a:r>
          </a:p>
        </p:txBody>
      </p:sp>
      <p:sp>
        <p:nvSpPr>
          <p:cNvPr id="11" name="TextBox 10"/>
          <p:cNvSpPr txBox="1"/>
          <p:nvPr/>
        </p:nvSpPr>
        <p:spPr>
          <a:xfrm>
            <a:off x="4452731" y="5038715"/>
            <a:ext cx="1371600" cy="646331"/>
          </a:xfrm>
          <a:prstGeom prst="rect">
            <a:avLst/>
          </a:prstGeom>
          <a:noFill/>
        </p:spPr>
        <p:txBody>
          <a:bodyPr wrap="square" rtlCol="0">
            <a:spAutoFit/>
          </a:bodyPr>
          <a:lstStyle/>
          <a:p>
            <a:r>
              <a:rPr lang="en-US" dirty="0"/>
              <a:t>TAKE OUT TRASH</a:t>
            </a:r>
          </a:p>
        </p:txBody>
      </p:sp>
      <p:sp>
        <p:nvSpPr>
          <p:cNvPr id="12" name="TextBox 11"/>
          <p:cNvSpPr txBox="1"/>
          <p:nvPr/>
        </p:nvSpPr>
        <p:spPr>
          <a:xfrm>
            <a:off x="4432854" y="4334920"/>
            <a:ext cx="2007705" cy="369332"/>
          </a:xfrm>
          <a:prstGeom prst="rect">
            <a:avLst/>
          </a:prstGeom>
          <a:noFill/>
        </p:spPr>
        <p:txBody>
          <a:bodyPr wrap="square" rtlCol="0">
            <a:spAutoFit/>
          </a:bodyPr>
          <a:lstStyle/>
          <a:p>
            <a:r>
              <a:rPr lang="en-US" dirty="0"/>
              <a:t>SWEEP FLOOR</a:t>
            </a:r>
          </a:p>
        </p:txBody>
      </p:sp>
      <p:sp>
        <p:nvSpPr>
          <p:cNvPr id="13" name="TextBox 12"/>
          <p:cNvSpPr txBox="1"/>
          <p:nvPr/>
        </p:nvSpPr>
        <p:spPr>
          <a:xfrm>
            <a:off x="4422912" y="3631125"/>
            <a:ext cx="2166731" cy="369332"/>
          </a:xfrm>
          <a:prstGeom prst="rect">
            <a:avLst/>
          </a:prstGeom>
          <a:noFill/>
        </p:spPr>
        <p:txBody>
          <a:bodyPr wrap="square" rtlCol="0">
            <a:spAutoFit/>
          </a:bodyPr>
          <a:lstStyle/>
          <a:p>
            <a:r>
              <a:rPr lang="en-US" dirty="0"/>
              <a:t>CLEAN UP TOYS</a:t>
            </a:r>
          </a:p>
        </p:txBody>
      </p:sp>
    </p:spTree>
    <p:extLst>
      <p:ext uri="{BB962C8B-B14F-4D97-AF65-F5344CB8AC3E}">
        <p14:creationId xmlns:p14="http://schemas.microsoft.com/office/powerpoint/2010/main" val="122592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65922"/>
            <a:ext cx="9752014" cy="3420303"/>
          </a:xfrm>
        </p:spPr>
        <p:txBody>
          <a:bodyPr>
            <a:normAutofit/>
          </a:bodyPr>
          <a:lstStyle/>
          <a:p>
            <a:r>
              <a:rPr lang="en-US" dirty="0"/>
              <a:t>Encourage imaginative play such as pretend store with a toy cash register, play coins, and plastic cards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5388" y="3588024"/>
            <a:ext cx="5883966" cy="2574235"/>
          </a:xfrm>
          <a:prstGeom prst="rect">
            <a:avLst/>
          </a:prstGeom>
        </p:spPr>
      </p:pic>
    </p:spTree>
    <p:extLst>
      <p:ext uri="{BB962C8B-B14F-4D97-AF65-F5344CB8AC3E}">
        <p14:creationId xmlns:p14="http://schemas.microsoft.com/office/powerpoint/2010/main" val="427456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991" y="308113"/>
            <a:ext cx="6991220" cy="5632311"/>
          </a:xfrm>
          <a:prstGeom prst="rect">
            <a:avLst/>
          </a:prstGeom>
        </p:spPr>
        <p:txBody>
          <a:bodyPr wrap="square">
            <a:spAutoFit/>
          </a:bodyPr>
          <a:lstStyle/>
          <a:p>
            <a:pPr algn="ctr" fontAlgn="base"/>
            <a:r>
              <a:rPr lang="en-US" sz="2400" b="1" dirty="0">
                <a:solidFill>
                  <a:srgbClr val="2F4D92"/>
                </a:solidFill>
                <a:latin typeface="Lato"/>
              </a:rPr>
              <a:t>Encourage Saving for Small Goals</a:t>
            </a:r>
          </a:p>
          <a:p>
            <a:pPr algn="ctr" fontAlgn="base"/>
            <a:endParaRPr lang="en-US" sz="2400" b="1" dirty="0">
              <a:solidFill>
                <a:srgbClr val="2F4D92"/>
              </a:solidFill>
              <a:latin typeface="Lato"/>
            </a:endParaRPr>
          </a:p>
          <a:p>
            <a:pPr fontAlgn="base"/>
            <a:r>
              <a:rPr lang="en-US" sz="2400" dirty="0">
                <a:solidFill>
                  <a:srgbClr val="0A0A0A"/>
                </a:solidFill>
                <a:latin typeface="Nunito"/>
              </a:rPr>
              <a:t>Your kids are ready to start learning a slightly more complex concept of savings. The notion of long-term savings is still obscure, so start by encouraging your kids to save for shorter-term goals.</a:t>
            </a:r>
          </a:p>
          <a:p>
            <a:pPr fontAlgn="base"/>
            <a:endParaRPr lang="en-US" sz="2400" cap="all" dirty="0">
              <a:solidFill>
                <a:srgbClr val="2F4D92"/>
              </a:solidFill>
              <a:latin typeface="Lato"/>
            </a:endParaRPr>
          </a:p>
          <a:p>
            <a:pPr fontAlgn="base">
              <a:buFont typeface="Arial" panose="020B0604020202020204" pitchFamily="34" charset="0"/>
              <a:buChar char="•"/>
            </a:pPr>
            <a:r>
              <a:rPr lang="en-US" sz="2400" dirty="0">
                <a:solidFill>
                  <a:srgbClr val="0C0C0C"/>
                </a:solidFill>
                <a:latin typeface="Nunito"/>
              </a:rPr>
              <a:t> Encourage your kids to save a small amount of their allowance each week in their own personal saving jar, saving for goals such as a special toy, or a birthday or holiday gift for someone special.</a:t>
            </a:r>
          </a:p>
          <a:p>
            <a:pPr fontAlgn="base">
              <a:buFont typeface="Arial" panose="020B0604020202020204" pitchFamily="34" charset="0"/>
              <a:buChar char="•"/>
            </a:pPr>
            <a:endParaRPr lang="en-US" sz="2400" dirty="0">
              <a:solidFill>
                <a:srgbClr val="0C0C0C"/>
              </a:solidFill>
              <a:latin typeface="Nunito"/>
            </a:endParaRPr>
          </a:p>
          <a:p>
            <a:br>
              <a:rPr lang="en-US" sz="2400" dirty="0">
                <a:solidFill>
                  <a:srgbClr val="0A0A0A"/>
                </a:solidFill>
                <a:latin typeface="Nunito"/>
              </a:rPr>
            </a:b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404" y="1621775"/>
            <a:ext cx="5012509" cy="2711685"/>
          </a:xfrm>
          <a:prstGeom prst="rect">
            <a:avLst/>
          </a:prstGeom>
        </p:spPr>
      </p:pic>
      <p:sp>
        <p:nvSpPr>
          <p:cNvPr id="2" name="TextBox 1"/>
          <p:cNvSpPr txBox="1"/>
          <p:nvPr/>
        </p:nvSpPr>
        <p:spPr>
          <a:xfrm>
            <a:off x="327991" y="4924761"/>
            <a:ext cx="11714922" cy="830997"/>
          </a:xfrm>
          <a:prstGeom prst="rect">
            <a:avLst/>
          </a:prstGeom>
          <a:noFill/>
        </p:spPr>
        <p:txBody>
          <a:bodyPr wrap="square" rtlCol="0">
            <a:spAutoFit/>
          </a:bodyPr>
          <a:lstStyle/>
          <a:p>
            <a:pPr fontAlgn="base">
              <a:buFont typeface="Arial" panose="020B0604020202020204" pitchFamily="34" charset="0"/>
              <a:buChar char="•"/>
            </a:pPr>
            <a:r>
              <a:rPr lang="en-US" sz="2400" dirty="0">
                <a:solidFill>
                  <a:srgbClr val="0C0C0C"/>
                </a:solidFill>
                <a:latin typeface="Nunito"/>
              </a:rPr>
              <a:t> Continue filling a family savings jar or piggy bank, promoting a sense of accomplishment as money accumulates.</a:t>
            </a:r>
          </a:p>
        </p:txBody>
      </p:sp>
    </p:spTree>
    <p:extLst>
      <p:ext uri="{BB962C8B-B14F-4D97-AF65-F5344CB8AC3E}">
        <p14:creationId xmlns:p14="http://schemas.microsoft.com/office/powerpoint/2010/main" val="67964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500" dirty="0"/>
              <a:t>SAVE $1 A WEEK</a:t>
            </a:r>
          </a:p>
        </p:txBody>
      </p:sp>
      <p:sp>
        <p:nvSpPr>
          <p:cNvPr id="3" name="Content Placeholder 2"/>
          <p:cNvSpPr>
            <a:spLocks noGrp="1"/>
          </p:cNvSpPr>
          <p:nvPr>
            <p:ph idx="1"/>
          </p:nvPr>
        </p:nvSpPr>
        <p:spPr/>
        <p:txBody>
          <a:bodyPr>
            <a:normAutofit/>
          </a:bodyPr>
          <a:lstStyle/>
          <a:p>
            <a:pPr marL="45720" indent="0" algn="ctr">
              <a:buNone/>
            </a:pPr>
            <a:r>
              <a:rPr lang="en-US" sz="5500" dirty="0"/>
              <a:t>4 weeks = $4.00</a:t>
            </a:r>
          </a:p>
          <a:p>
            <a:pPr marL="45720" indent="0" algn="ctr">
              <a:buNone/>
            </a:pPr>
            <a:r>
              <a:rPr lang="en-US" sz="5500" dirty="0"/>
              <a:t>10 weeks = $10.00</a:t>
            </a:r>
          </a:p>
          <a:p>
            <a:pPr marL="45720" indent="0" algn="ctr">
              <a:buNone/>
            </a:pPr>
            <a:r>
              <a:rPr lang="en-US" sz="5500" dirty="0"/>
              <a:t>26 weeks = $26.00</a:t>
            </a:r>
          </a:p>
          <a:p>
            <a:pPr marL="45720" indent="0" algn="ctr">
              <a:buNone/>
            </a:pPr>
            <a:r>
              <a:rPr lang="en-US" sz="5500" dirty="0"/>
              <a:t>52 weeks = $52.00</a:t>
            </a:r>
          </a:p>
        </p:txBody>
      </p:sp>
    </p:spTree>
    <p:extLst>
      <p:ext uri="{BB962C8B-B14F-4D97-AF65-F5344CB8AC3E}">
        <p14:creationId xmlns:p14="http://schemas.microsoft.com/office/powerpoint/2010/main" val="252990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Management</a:t>
            </a:r>
          </a:p>
        </p:txBody>
      </p:sp>
      <p:graphicFrame>
        <p:nvGraphicFramePr>
          <p:cNvPr id="15" name="Content Placeholder 14" descr="Step Up Process diagram showing 5 steps ascending" title="SmartArt"/>
          <p:cNvGraphicFramePr>
            <a:graphicFrameLocks noGrp="1"/>
          </p:cNvGraphicFramePr>
          <p:nvPr>
            <p:ph idx="1"/>
            <p:extLst>
              <p:ext uri="{D42A27DB-BD31-4B8C-83A1-F6EECF244321}">
                <p14:modId xmlns:p14="http://schemas.microsoft.com/office/powerpoint/2010/main" val="1288182225"/>
              </p:ext>
            </p:extLst>
          </p:nvPr>
        </p:nvGraphicFramePr>
        <p:xfrm>
          <a:off x="2208213" y="1600200"/>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746543" y="4468504"/>
            <a:ext cx="3029709" cy="1200329"/>
          </a:xfrm>
          <a:prstGeom prst="rect">
            <a:avLst/>
          </a:prstGeom>
          <a:noFill/>
        </p:spPr>
        <p:txBody>
          <a:bodyPr wrap="square" rtlCol="0">
            <a:spAutoFit/>
          </a:bodyPr>
          <a:lstStyle/>
          <a:p>
            <a:r>
              <a:rPr lang="en-US" b="1" dirty="0"/>
              <a:t>If you save $1 a week, how many weeks will it take before you can buy a $5 fidget?</a:t>
            </a:r>
          </a:p>
        </p:txBody>
      </p:sp>
      <p:sp>
        <p:nvSpPr>
          <p:cNvPr id="4" name="TextBox 3"/>
          <p:cNvSpPr txBox="1"/>
          <p:nvPr/>
        </p:nvSpPr>
        <p:spPr>
          <a:xfrm>
            <a:off x="9604651" y="3914507"/>
            <a:ext cx="1669774" cy="1754326"/>
          </a:xfrm>
          <a:prstGeom prst="rect">
            <a:avLst/>
          </a:prstGeom>
          <a:noFill/>
        </p:spPr>
        <p:txBody>
          <a:bodyPr wrap="square" rtlCol="0">
            <a:spAutoFit/>
          </a:bodyPr>
          <a:lstStyle/>
          <a:p>
            <a:r>
              <a:rPr lang="en-US" b="1" dirty="0"/>
              <a:t>When you use a debit or credit card, are you using your own money?</a:t>
            </a:r>
          </a:p>
        </p:txBody>
      </p:sp>
      <p:sp>
        <p:nvSpPr>
          <p:cNvPr id="5" name="TextBox 4"/>
          <p:cNvSpPr txBox="1"/>
          <p:nvPr/>
        </p:nvSpPr>
        <p:spPr>
          <a:xfrm>
            <a:off x="3334787" y="5022502"/>
            <a:ext cx="1835287" cy="646331"/>
          </a:xfrm>
          <a:prstGeom prst="rect">
            <a:avLst/>
          </a:prstGeom>
          <a:noFill/>
        </p:spPr>
        <p:txBody>
          <a:bodyPr wrap="square" rtlCol="0">
            <a:spAutoFit/>
          </a:bodyPr>
          <a:lstStyle/>
          <a:p>
            <a:r>
              <a:rPr lang="en-US" b="1" dirty="0"/>
              <a:t>Do chores  to earn</a:t>
            </a:r>
            <a:r>
              <a:rPr lang="en-US" dirty="0"/>
              <a:t> </a:t>
            </a:r>
            <a:r>
              <a:rPr lang="en-US" b="1" dirty="0"/>
              <a:t>money.</a:t>
            </a:r>
          </a:p>
        </p:txBody>
      </p:sp>
    </p:spTree>
    <p:extLst>
      <p:ext uri="{BB962C8B-B14F-4D97-AF65-F5344CB8AC3E}">
        <p14:creationId xmlns:p14="http://schemas.microsoft.com/office/powerpoint/2010/main" val="196250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295" y="331085"/>
            <a:ext cx="3385309" cy="19021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183" y="4008575"/>
            <a:ext cx="3483044" cy="2317807"/>
          </a:xfrm>
          <a:prstGeom prst="rect">
            <a:avLst/>
          </a:prstGeom>
        </p:spPr>
      </p:pic>
      <p:sp>
        <p:nvSpPr>
          <p:cNvPr id="5" name="Rectangle 4"/>
          <p:cNvSpPr/>
          <p:nvPr/>
        </p:nvSpPr>
        <p:spPr>
          <a:xfrm>
            <a:off x="805690" y="2425148"/>
            <a:ext cx="10028583" cy="2062103"/>
          </a:xfrm>
          <a:prstGeom prst="rect">
            <a:avLst/>
          </a:prstGeom>
        </p:spPr>
        <p:txBody>
          <a:bodyPr wrap="square">
            <a:spAutoFit/>
          </a:bodyPr>
          <a:lstStyle/>
          <a:p>
            <a:pPr fontAlgn="base"/>
            <a:r>
              <a:rPr lang="en-US" sz="3200" dirty="0"/>
              <a:t>Get coin wrappers and have your kids roll coins. They can be exchanged for dollar bills to be added to savings at home, or can be used for special purchases like birthday or holiday gifts.</a:t>
            </a:r>
          </a:p>
        </p:txBody>
      </p:sp>
    </p:spTree>
    <p:extLst>
      <p:ext uri="{BB962C8B-B14F-4D97-AF65-F5344CB8AC3E}">
        <p14:creationId xmlns:p14="http://schemas.microsoft.com/office/powerpoint/2010/main" val="335294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8025" y="0"/>
            <a:ext cx="5814390" cy="681010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415" y="2061602"/>
            <a:ext cx="3859585" cy="38595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46" y="178904"/>
            <a:ext cx="2301884" cy="3029575"/>
          </a:xfrm>
          <a:prstGeom prst="rect">
            <a:avLst/>
          </a:prstGeom>
        </p:spPr>
      </p:pic>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962" y="0"/>
            <a:ext cx="5299364" cy="6858000"/>
          </a:xfrm>
          <a:prstGeom prst="rect">
            <a:avLst/>
          </a:prstGeom>
        </p:spPr>
      </p:pic>
    </p:spTree>
    <p:extLst>
      <p:ext uri="{BB962C8B-B14F-4D97-AF65-F5344CB8AC3E}">
        <p14:creationId xmlns:p14="http://schemas.microsoft.com/office/powerpoint/2010/main" val="302122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5088-2E3E-9655-5F1E-9024FC321783}"/>
              </a:ext>
            </a:extLst>
          </p:cNvPr>
          <p:cNvSpPr>
            <a:spLocks noGrp="1"/>
          </p:cNvSpPr>
          <p:nvPr>
            <p:ph type="title"/>
          </p:nvPr>
        </p:nvSpPr>
        <p:spPr/>
        <p:txBody>
          <a:bodyPr/>
          <a:lstStyle/>
          <a:p>
            <a:r>
              <a:rPr lang="en-US" dirty="0"/>
              <a:t>Local Government: Counties, Cities, Townships</a:t>
            </a:r>
          </a:p>
        </p:txBody>
      </p:sp>
      <p:sp>
        <p:nvSpPr>
          <p:cNvPr id="3" name="Content Placeholder 2">
            <a:extLst>
              <a:ext uri="{FF2B5EF4-FFF2-40B4-BE49-F238E27FC236}">
                <a16:creationId xmlns:a16="http://schemas.microsoft.com/office/drawing/2014/main" id="{DA283ABC-1BC0-2541-DC76-E806D0C83512}"/>
              </a:ext>
            </a:extLst>
          </p:cNvPr>
          <p:cNvSpPr>
            <a:spLocks noGrp="1"/>
          </p:cNvSpPr>
          <p:nvPr>
            <p:ph idx="1"/>
          </p:nvPr>
        </p:nvSpPr>
        <p:spPr/>
        <p:txBody>
          <a:bodyPr>
            <a:normAutofit/>
          </a:bodyPr>
          <a:lstStyle/>
          <a:p>
            <a:r>
              <a:rPr lang="en-US" sz="3000" dirty="0"/>
              <a:t>1. The U.S. government levels:  </a:t>
            </a:r>
          </a:p>
          <a:p>
            <a:pPr marL="365760" lvl="1" indent="0">
              <a:buNone/>
            </a:pPr>
            <a:r>
              <a:rPr lang="en-US" sz="3000" dirty="0"/>
              <a:t>  Federal  -  State  - Local</a:t>
            </a:r>
          </a:p>
          <a:p>
            <a:r>
              <a:rPr lang="en-US" sz="3000" dirty="0"/>
              <a:t>2. County government:  The big regional boss</a:t>
            </a:r>
          </a:p>
          <a:p>
            <a:r>
              <a:rPr lang="en-US" sz="3000" dirty="0"/>
              <a:t>3. Cities &amp; Municipalities:  Your town or city hall</a:t>
            </a:r>
          </a:p>
          <a:p>
            <a:r>
              <a:rPr lang="en-US" sz="3000" dirty="0"/>
              <a:t>4. Why This Matters to You + Fun Facts</a:t>
            </a:r>
          </a:p>
        </p:txBody>
      </p:sp>
    </p:spTree>
    <p:extLst>
      <p:ext uri="{BB962C8B-B14F-4D97-AF65-F5344CB8AC3E}">
        <p14:creationId xmlns:p14="http://schemas.microsoft.com/office/powerpoint/2010/main" val="128754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8855" y="0"/>
            <a:ext cx="5299364" cy="6858000"/>
          </a:xfrm>
          <a:prstGeom prst="rect">
            <a:avLst/>
          </a:prstGeom>
        </p:spPr>
      </p:pic>
    </p:spTree>
    <p:extLst>
      <p:ext uri="{BB962C8B-B14F-4D97-AF65-F5344CB8AC3E}">
        <p14:creationId xmlns:p14="http://schemas.microsoft.com/office/powerpoint/2010/main" val="182612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8661" y="139146"/>
            <a:ext cx="11973339" cy="4850297"/>
          </a:xfrm>
        </p:spPr>
        <p:txBody>
          <a:bodyPr>
            <a:normAutofit/>
          </a:bodyPr>
          <a:lstStyle/>
          <a:p>
            <a:pPr marL="45720" indent="0" fontAlgn="base">
              <a:buNone/>
            </a:pPr>
            <a:r>
              <a:rPr lang="en-US" b="1" dirty="0"/>
              <a:t>                              </a:t>
            </a:r>
            <a:r>
              <a:rPr lang="en-US" sz="3200" b="1" dirty="0"/>
              <a:t>Curiosity About Cash Versus Cashless</a:t>
            </a:r>
          </a:p>
          <a:p>
            <a:pPr fontAlgn="base"/>
            <a:r>
              <a:rPr lang="en-US" sz="3200" dirty="0"/>
              <a:t>Perhaps your child received a gift card, watched you pay with a phone or card at the store or online, or saw you withdraw cash from the ATM: Any of these might spark questions about cash versus cashless payments. Because conceptual thinking has not yet developed, use simple terms and ideas when answering.</a:t>
            </a:r>
            <a:endParaRPr lang="en-US" sz="3200" cap="all" dirty="0"/>
          </a:p>
          <a:p>
            <a:pPr fontAlgn="base"/>
            <a:r>
              <a:rPr lang="en-US" sz="3200" dirty="0"/>
              <a:t>Explain that your card or phone makes paying for things easier.</a:t>
            </a:r>
          </a:p>
        </p:txBody>
      </p:sp>
    </p:spTree>
    <p:extLst>
      <p:ext uri="{BB962C8B-B14F-4D97-AF65-F5344CB8AC3E}">
        <p14:creationId xmlns:p14="http://schemas.microsoft.com/office/powerpoint/2010/main" val="170201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261" y="520512"/>
            <a:ext cx="11559209" cy="3908762"/>
          </a:xfrm>
          <a:prstGeom prst="rect">
            <a:avLst/>
          </a:prstGeom>
        </p:spPr>
        <p:txBody>
          <a:bodyPr wrap="square">
            <a:spAutoFit/>
          </a:bodyPr>
          <a:lstStyle/>
          <a:p>
            <a:pPr marL="457200" indent="-457200" fontAlgn="base">
              <a:buFont typeface="Arial" panose="020B0604020202020204" pitchFamily="34" charset="0"/>
              <a:buChar char="•"/>
            </a:pPr>
            <a:r>
              <a:rPr lang="en-US" sz="3100" dirty="0"/>
              <a:t>Draw a diagram to show your kids how money flows to help them make the link between ‘real’ and ‘invisible’ money:</a:t>
            </a:r>
          </a:p>
          <a:p>
            <a:pPr marL="914400" lvl="1" indent="-457200" fontAlgn="base">
              <a:buFont typeface="Arial" panose="020B0604020202020204" pitchFamily="34" charset="0"/>
              <a:buChar char="•"/>
            </a:pPr>
            <a:r>
              <a:rPr lang="en-US" sz="3100" dirty="0"/>
              <a:t>You earn money by working.</a:t>
            </a:r>
          </a:p>
          <a:p>
            <a:pPr marL="914400" lvl="1" indent="-457200" fontAlgn="base">
              <a:buFont typeface="Arial" panose="020B0604020202020204" pitchFamily="34" charset="0"/>
              <a:buChar char="•"/>
            </a:pPr>
            <a:r>
              <a:rPr lang="en-US" sz="3100" dirty="0"/>
              <a:t>Your employer deposits your earnings straight into the bank.</a:t>
            </a:r>
          </a:p>
          <a:p>
            <a:pPr marL="914400" lvl="1" indent="-457200" fontAlgn="base">
              <a:buFont typeface="Arial" panose="020B0604020202020204" pitchFamily="34" charset="0"/>
              <a:buChar char="•"/>
            </a:pPr>
            <a:r>
              <a:rPr lang="en-US" sz="3100" dirty="0"/>
              <a:t>You choose when to spend it and how much to spend.</a:t>
            </a:r>
          </a:p>
          <a:p>
            <a:pPr marL="914400" lvl="1" indent="-457200" fontAlgn="base">
              <a:buFont typeface="Arial" panose="020B0604020202020204" pitchFamily="34" charset="0"/>
              <a:buChar char="•"/>
            </a:pPr>
            <a:r>
              <a:rPr lang="en-US" sz="3100" dirty="0"/>
              <a:t>You also choose how to pay, by using a card, your phone, or cash from the ATM.</a:t>
            </a:r>
          </a:p>
        </p:txBody>
      </p:sp>
    </p:spTree>
    <p:extLst>
      <p:ext uri="{BB962C8B-B14F-4D97-AF65-F5344CB8AC3E}">
        <p14:creationId xmlns:p14="http://schemas.microsoft.com/office/powerpoint/2010/main" val="164471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18053" y="695739"/>
            <a:ext cx="11719960" cy="4045226"/>
          </a:xfrm>
        </p:spPr>
        <p:txBody>
          <a:bodyPr>
            <a:normAutofit/>
          </a:bodyPr>
          <a:lstStyle/>
          <a:p>
            <a:pPr fontAlgn="base"/>
            <a:r>
              <a:rPr lang="en-US" sz="3200" dirty="0"/>
              <a:t>Explain that using plastic, your phone, or getting money from the ATM doesn’t mean that you can have anything you want, whenever you want. Even though you can’t see it, you’re spending real money that you’ve had to earn and there’s a finite amount available.</a:t>
            </a:r>
          </a:p>
          <a:p>
            <a:pPr fontAlgn="base"/>
            <a:r>
              <a:rPr lang="en-US" sz="3200" dirty="0"/>
              <a:t>Expand knowledge of digital finances through age-appropriate, educational online games, apps, and other virtual resources. Be sure to disable additional purchase options first!</a:t>
            </a:r>
          </a:p>
          <a:p>
            <a:endParaRPr lang="en-US" sz="3200" dirty="0"/>
          </a:p>
        </p:txBody>
      </p:sp>
    </p:spTree>
    <p:extLst>
      <p:ext uri="{BB962C8B-B14F-4D97-AF65-F5344CB8AC3E}">
        <p14:creationId xmlns:p14="http://schemas.microsoft.com/office/powerpoint/2010/main" val="1398399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55" y="606113"/>
            <a:ext cx="2847975" cy="16097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215" y="1783452"/>
            <a:ext cx="2619375" cy="17430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462" y="2756630"/>
            <a:ext cx="2596128" cy="1600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0649" y="3526527"/>
            <a:ext cx="2466975" cy="1847850"/>
          </a:xfrm>
          <a:prstGeom prst="rect">
            <a:avLst/>
          </a:prstGeom>
        </p:spPr>
      </p:pic>
      <p:sp>
        <p:nvSpPr>
          <p:cNvPr id="11" name="TextBox 10"/>
          <p:cNvSpPr txBox="1"/>
          <p:nvPr/>
        </p:nvSpPr>
        <p:spPr>
          <a:xfrm>
            <a:off x="675863" y="82893"/>
            <a:ext cx="1963837" cy="523220"/>
          </a:xfrm>
          <a:prstGeom prst="rect">
            <a:avLst/>
          </a:prstGeom>
          <a:noFill/>
        </p:spPr>
        <p:txBody>
          <a:bodyPr wrap="square" rtlCol="0">
            <a:spAutoFit/>
          </a:bodyPr>
          <a:lstStyle/>
          <a:p>
            <a:r>
              <a:rPr lang="en-US" sz="2800" dirty="0"/>
              <a:t>Paycheck</a:t>
            </a:r>
          </a:p>
        </p:txBody>
      </p:sp>
      <p:sp>
        <p:nvSpPr>
          <p:cNvPr id="12" name="TextBox 11"/>
          <p:cNvSpPr txBox="1"/>
          <p:nvPr/>
        </p:nvSpPr>
        <p:spPr>
          <a:xfrm>
            <a:off x="3346560" y="1301852"/>
            <a:ext cx="2617926" cy="523220"/>
          </a:xfrm>
          <a:prstGeom prst="rect">
            <a:avLst/>
          </a:prstGeom>
          <a:noFill/>
        </p:spPr>
        <p:txBody>
          <a:bodyPr wrap="square" rtlCol="0">
            <a:spAutoFit/>
          </a:bodyPr>
          <a:lstStyle/>
          <a:p>
            <a:r>
              <a:rPr lang="en-US" sz="2800" dirty="0"/>
              <a:t>Bank Account</a:t>
            </a:r>
          </a:p>
        </p:txBody>
      </p:sp>
      <p:sp>
        <p:nvSpPr>
          <p:cNvPr id="13" name="TextBox 12"/>
          <p:cNvSpPr txBox="1"/>
          <p:nvPr/>
        </p:nvSpPr>
        <p:spPr>
          <a:xfrm>
            <a:off x="6844486" y="2203207"/>
            <a:ext cx="2226366" cy="523220"/>
          </a:xfrm>
          <a:prstGeom prst="rect">
            <a:avLst/>
          </a:prstGeom>
          <a:noFill/>
        </p:spPr>
        <p:txBody>
          <a:bodyPr wrap="square" rtlCol="0">
            <a:spAutoFit/>
          </a:bodyPr>
          <a:lstStyle/>
          <a:p>
            <a:r>
              <a:rPr lang="en-US" sz="2800" dirty="0"/>
              <a:t>Debit Card</a:t>
            </a:r>
          </a:p>
        </p:txBody>
      </p:sp>
      <p:sp>
        <p:nvSpPr>
          <p:cNvPr id="14" name="TextBox 13"/>
          <p:cNvSpPr txBox="1"/>
          <p:nvPr/>
        </p:nvSpPr>
        <p:spPr>
          <a:xfrm>
            <a:off x="9799981" y="2961100"/>
            <a:ext cx="1908313" cy="523220"/>
          </a:xfrm>
          <a:prstGeom prst="rect">
            <a:avLst/>
          </a:prstGeom>
          <a:noFill/>
        </p:spPr>
        <p:txBody>
          <a:bodyPr wrap="square" rtlCol="0">
            <a:spAutoFit/>
          </a:bodyPr>
          <a:lstStyle/>
          <a:p>
            <a:r>
              <a:rPr lang="en-US" sz="2800" dirty="0"/>
              <a:t>Purchase</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9512" y="2474757"/>
            <a:ext cx="725644" cy="72564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6156" y="3679908"/>
            <a:ext cx="672029" cy="67202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4838" y="4735992"/>
            <a:ext cx="672029" cy="672029"/>
          </a:xfrm>
          <a:prstGeom prst="rect">
            <a:avLst/>
          </a:prstGeom>
        </p:spPr>
      </p:pic>
      <p:sp>
        <p:nvSpPr>
          <p:cNvPr id="18" name="Rectangle 17"/>
          <p:cNvSpPr/>
          <p:nvPr/>
        </p:nvSpPr>
        <p:spPr>
          <a:xfrm>
            <a:off x="5615609" y="91556"/>
            <a:ext cx="5446642" cy="646331"/>
          </a:xfrm>
          <a:prstGeom prst="rect">
            <a:avLst/>
          </a:prstGeom>
        </p:spPr>
        <p:txBody>
          <a:bodyPr wrap="square">
            <a:spAutoFit/>
          </a:bodyPr>
          <a:lstStyle/>
          <a:p>
            <a:r>
              <a:rPr lang="en-US" sz="3600" u="sng" dirty="0"/>
              <a:t>How Money Flows</a:t>
            </a:r>
          </a:p>
        </p:txBody>
      </p:sp>
    </p:spTree>
    <p:extLst>
      <p:ext uri="{BB962C8B-B14F-4D97-AF65-F5344CB8AC3E}">
        <p14:creationId xmlns:p14="http://schemas.microsoft.com/office/powerpoint/2010/main" val="1038744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603" y="0"/>
            <a:ext cx="8420171" cy="985216"/>
          </a:xfrm>
        </p:spPr>
        <p:txBody>
          <a:bodyPr/>
          <a:lstStyle/>
          <a:p>
            <a:r>
              <a:rPr lang="en-US" u="sng" dirty="0"/>
              <a:t>How Money Flows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521" y="2615060"/>
            <a:ext cx="3249168" cy="18026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15" y="1559142"/>
            <a:ext cx="2466975" cy="1847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9721" y="3699379"/>
            <a:ext cx="2619375" cy="1743075"/>
          </a:xfrm>
          <a:prstGeom prst="rect">
            <a:avLst/>
          </a:prstGeom>
        </p:spPr>
      </p:pic>
      <p:sp>
        <p:nvSpPr>
          <p:cNvPr id="7" name="TextBox 6"/>
          <p:cNvSpPr txBox="1"/>
          <p:nvPr/>
        </p:nvSpPr>
        <p:spPr>
          <a:xfrm>
            <a:off x="601937" y="985216"/>
            <a:ext cx="2293662" cy="584775"/>
          </a:xfrm>
          <a:prstGeom prst="rect">
            <a:avLst/>
          </a:prstGeom>
          <a:noFill/>
        </p:spPr>
        <p:txBody>
          <a:bodyPr wrap="square" rtlCol="0">
            <a:spAutoFit/>
          </a:bodyPr>
          <a:lstStyle/>
          <a:p>
            <a:r>
              <a:rPr lang="en-US" sz="3200" dirty="0"/>
              <a:t>Purchase</a:t>
            </a:r>
          </a:p>
        </p:txBody>
      </p:sp>
      <p:sp>
        <p:nvSpPr>
          <p:cNvPr id="8" name="TextBox 7"/>
          <p:cNvSpPr txBox="1"/>
          <p:nvPr/>
        </p:nvSpPr>
        <p:spPr>
          <a:xfrm>
            <a:off x="4738585" y="1912120"/>
            <a:ext cx="2415209" cy="584775"/>
          </a:xfrm>
          <a:prstGeom prst="rect">
            <a:avLst/>
          </a:prstGeom>
          <a:noFill/>
        </p:spPr>
        <p:txBody>
          <a:bodyPr wrap="square" rtlCol="0">
            <a:spAutoFit/>
          </a:bodyPr>
          <a:lstStyle/>
          <a:p>
            <a:r>
              <a:rPr lang="en-US" sz="3200" dirty="0"/>
              <a:t>Credit Card</a:t>
            </a:r>
          </a:p>
        </p:txBody>
      </p:sp>
      <p:sp>
        <p:nvSpPr>
          <p:cNvPr id="9" name="TextBox 8"/>
          <p:cNvSpPr txBox="1"/>
          <p:nvPr/>
        </p:nvSpPr>
        <p:spPr>
          <a:xfrm>
            <a:off x="9007336" y="3114604"/>
            <a:ext cx="2981738" cy="584775"/>
          </a:xfrm>
          <a:prstGeom prst="rect">
            <a:avLst/>
          </a:prstGeom>
          <a:noFill/>
        </p:spPr>
        <p:txBody>
          <a:bodyPr wrap="square" rtlCol="0">
            <a:spAutoFit/>
          </a:bodyPr>
          <a:lstStyle/>
          <a:p>
            <a:r>
              <a:rPr lang="en-US" sz="3200" dirty="0"/>
              <a:t> Future Income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199" y="2483067"/>
            <a:ext cx="902597" cy="90259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7576" y="3708234"/>
            <a:ext cx="902597" cy="902597"/>
          </a:xfrm>
          <a:prstGeom prst="rect">
            <a:avLst/>
          </a:prstGeom>
        </p:spPr>
      </p:pic>
    </p:spTree>
    <p:extLst>
      <p:ext uri="{BB962C8B-B14F-4D97-AF65-F5344CB8AC3E}">
        <p14:creationId xmlns:p14="http://schemas.microsoft.com/office/powerpoint/2010/main" val="1576166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27991" y="248478"/>
            <a:ext cx="11728174" cy="5744818"/>
          </a:xfrm>
        </p:spPr>
        <p:txBody>
          <a:bodyPr>
            <a:normAutofit/>
          </a:bodyPr>
          <a:lstStyle/>
          <a:p>
            <a:pPr marL="45720" indent="0" fontAlgn="base">
              <a:buNone/>
            </a:pPr>
            <a:r>
              <a:rPr lang="en-US" sz="3400" b="1" dirty="0"/>
              <a:t>                              Banking Basics</a:t>
            </a:r>
          </a:p>
          <a:p>
            <a:pPr fontAlgn="base"/>
            <a:r>
              <a:rPr lang="en-US" sz="3400" dirty="0"/>
              <a:t>Continue to keep the concept of banking simple, but introduce new concepts beyond the fact that a bank keeps your money safe. Your kids are only a few years away from having their own account, so make sure their experiences are positive ones.</a:t>
            </a:r>
          </a:p>
          <a:p>
            <a:pPr fontAlgn="base"/>
            <a:r>
              <a:rPr lang="en-US" sz="3400" dirty="0"/>
              <a:t>Explain that your paycheck gets deposited at the bank, then you can spend it using cash, cards, or your phone.</a:t>
            </a:r>
          </a:p>
        </p:txBody>
      </p:sp>
    </p:spTree>
    <p:extLst>
      <p:ext uri="{BB962C8B-B14F-4D97-AF65-F5344CB8AC3E}">
        <p14:creationId xmlns:p14="http://schemas.microsoft.com/office/powerpoint/2010/main" val="95522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235" y="464620"/>
            <a:ext cx="11757991" cy="3754874"/>
          </a:xfrm>
          <a:prstGeom prst="rect">
            <a:avLst/>
          </a:prstGeom>
        </p:spPr>
        <p:txBody>
          <a:bodyPr wrap="square">
            <a:spAutoFit/>
          </a:bodyPr>
          <a:lstStyle/>
          <a:p>
            <a:pPr marL="457200" indent="-457200" fontAlgn="base">
              <a:buFont typeface="Arial" panose="020B0604020202020204" pitchFamily="34" charset="0"/>
              <a:buChar char="•"/>
            </a:pPr>
            <a:r>
              <a:rPr lang="en-US" sz="3400" dirty="0"/>
              <a:t>Visit the bank with your kids, taking the time to go inside to make deposits and withdrawals.</a:t>
            </a:r>
          </a:p>
          <a:p>
            <a:pPr fontAlgn="base"/>
            <a:endParaRPr lang="en-US" sz="3400" dirty="0"/>
          </a:p>
          <a:p>
            <a:pPr marL="457200" indent="-457200" fontAlgn="base">
              <a:buFont typeface="Arial" panose="020B0604020202020204" pitchFamily="34" charset="0"/>
              <a:buChar char="•"/>
            </a:pPr>
            <a:r>
              <a:rPr lang="en-US" sz="3400" dirty="0"/>
              <a:t>Explain how an ATM allows you to withdraw money that you’ve earned, even when the bank is busy or closed. Youngsters often incorrectly think that ATMs print money and give it away free, as much and as often as you want.</a:t>
            </a:r>
          </a:p>
        </p:txBody>
      </p:sp>
    </p:spTree>
    <p:extLst>
      <p:ext uri="{BB962C8B-B14F-4D97-AF65-F5344CB8AC3E}">
        <p14:creationId xmlns:p14="http://schemas.microsoft.com/office/powerpoint/2010/main" val="4032579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870" y="1003852"/>
            <a:ext cx="7623313" cy="2400657"/>
          </a:xfrm>
          <a:prstGeom prst="rect">
            <a:avLst/>
          </a:prstGeom>
          <a:noFill/>
        </p:spPr>
        <p:txBody>
          <a:bodyPr wrap="square" rtlCol="0">
            <a:spAutoFit/>
          </a:bodyPr>
          <a:lstStyle/>
          <a:p>
            <a:r>
              <a:rPr lang="en-US" sz="4400" dirty="0"/>
              <a:t>ALWAYS KEEP LEARNING</a:t>
            </a:r>
          </a:p>
          <a:p>
            <a:r>
              <a:rPr lang="en-US" sz="4400" dirty="0"/>
              <a:t>ALWAYS KEEP EARNING</a:t>
            </a:r>
          </a:p>
          <a:p>
            <a:r>
              <a:rPr lang="en-US" sz="4400" dirty="0"/>
              <a:t>ALWAYS KEEP SAVING</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870" y="3876260"/>
            <a:ext cx="6361044" cy="2782957"/>
          </a:xfrm>
          <a:prstGeom prst="rect">
            <a:avLst/>
          </a:prstGeom>
        </p:spPr>
      </p:pic>
    </p:spTree>
    <p:extLst>
      <p:ext uri="{BB962C8B-B14F-4D97-AF65-F5344CB8AC3E}">
        <p14:creationId xmlns:p14="http://schemas.microsoft.com/office/powerpoint/2010/main" val="57728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BBE0-2C85-E7F0-08F3-BEC721C15F73}"/>
              </a:ext>
            </a:extLst>
          </p:cNvPr>
          <p:cNvSpPr>
            <a:spLocks noGrp="1"/>
          </p:cNvSpPr>
          <p:nvPr>
            <p:ph type="title"/>
          </p:nvPr>
        </p:nvSpPr>
        <p:spPr/>
        <p:txBody>
          <a:bodyPr>
            <a:normAutofit/>
          </a:bodyPr>
          <a:lstStyle/>
          <a:p>
            <a:r>
              <a:rPr lang="en-US" sz="4400" dirty="0"/>
              <a:t>What Is Local Government?</a:t>
            </a:r>
          </a:p>
        </p:txBody>
      </p:sp>
      <p:sp>
        <p:nvSpPr>
          <p:cNvPr id="3" name="Content Placeholder 2">
            <a:extLst>
              <a:ext uri="{FF2B5EF4-FFF2-40B4-BE49-F238E27FC236}">
                <a16:creationId xmlns:a16="http://schemas.microsoft.com/office/drawing/2014/main" id="{30EB08A3-AEA1-04E2-E764-058F831D4474}"/>
              </a:ext>
            </a:extLst>
          </p:cNvPr>
          <p:cNvSpPr>
            <a:spLocks noGrp="1"/>
          </p:cNvSpPr>
          <p:nvPr>
            <p:ph idx="1"/>
          </p:nvPr>
        </p:nvSpPr>
        <p:spPr/>
        <p:txBody>
          <a:bodyPr>
            <a:normAutofit lnSpcReduction="10000"/>
          </a:bodyPr>
          <a:lstStyle/>
          <a:p>
            <a:pPr marL="45720" indent="0">
              <a:buNone/>
            </a:pPr>
            <a:r>
              <a:rPr lang="en-US" dirty="0"/>
              <a:t>Local Government = the level closest to YOU!</a:t>
            </a:r>
          </a:p>
          <a:p>
            <a:r>
              <a:rPr lang="en-US" dirty="0"/>
              <a:t>Handles daily services: roads, schools, parks, police/fire, trash pickup, libraries, and zoning (what can be built where).</a:t>
            </a:r>
          </a:p>
          <a:p>
            <a:r>
              <a:rPr lang="en-US" dirty="0"/>
              <a:t>Created and given power by </a:t>
            </a:r>
            <a:r>
              <a:rPr lang="en-US" b="1" dirty="0"/>
              <a:t>state governments </a:t>
            </a:r>
          </a:p>
          <a:p>
            <a:pPr marL="45720" indent="0">
              <a:buNone/>
            </a:pPr>
            <a:endParaRPr lang="en-US" dirty="0"/>
          </a:p>
          <a:p>
            <a:pPr marL="45720" indent="0">
              <a:buNone/>
            </a:pPr>
            <a:r>
              <a:rPr lang="en-US" dirty="0"/>
              <a:t>Two main tiers in most states:</a:t>
            </a:r>
          </a:p>
          <a:p>
            <a:r>
              <a:rPr lang="en-US" dirty="0"/>
              <a:t>Counties (larger areas, often including cities)</a:t>
            </a:r>
          </a:p>
          <a:p>
            <a:r>
              <a:rPr lang="en-US" dirty="0"/>
              <a:t>Municipalities (cities, towns, villages) + Townships in some states</a:t>
            </a:r>
          </a:p>
          <a:p>
            <a:pPr marL="45720" indent="0">
              <a:buNone/>
            </a:pPr>
            <a:r>
              <a:rPr lang="en-US" dirty="0"/>
              <a:t>	</a:t>
            </a:r>
          </a:p>
        </p:txBody>
      </p:sp>
    </p:spTree>
    <p:extLst>
      <p:ext uri="{BB962C8B-B14F-4D97-AF65-F5344CB8AC3E}">
        <p14:creationId xmlns:p14="http://schemas.microsoft.com/office/powerpoint/2010/main" val="92360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D3BC-63F7-0969-3545-6654131BB2CF}"/>
              </a:ext>
            </a:extLst>
          </p:cNvPr>
          <p:cNvSpPr>
            <a:spLocks noGrp="1"/>
          </p:cNvSpPr>
          <p:nvPr>
            <p:ph type="title"/>
          </p:nvPr>
        </p:nvSpPr>
        <p:spPr>
          <a:xfrm>
            <a:off x="2513013" y="97971"/>
            <a:ext cx="9372600" cy="906502"/>
          </a:xfrm>
        </p:spPr>
        <p:txBody>
          <a:bodyPr/>
          <a:lstStyle/>
          <a:p>
            <a:r>
              <a:rPr lang="en-US" dirty="0"/>
              <a:t>County Government – The Regional Level</a:t>
            </a:r>
          </a:p>
        </p:txBody>
      </p:sp>
      <p:sp>
        <p:nvSpPr>
          <p:cNvPr id="3" name="Content Placeholder 2">
            <a:extLst>
              <a:ext uri="{FF2B5EF4-FFF2-40B4-BE49-F238E27FC236}">
                <a16:creationId xmlns:a16="http://schemas.microsoft.com/office/drawing/2014/main" id="{93E3302A-5CDD-8A88-A3FC-463CD67FE9C2}"/>
              </a:ext>
            </a:extLst>
          </p:cNvPr>
          <p:cNvSpPr>
            <a:spLocks noGrp="1"/>
          </p:cNvSpPr>
          <p:nvPr>
            <p:ph idx="1"/>
          </p:nvPr>
        </p:nvSpPr>
        <p:spPr>
          <a:xfrm>
            <a:off x="4037013" y="1143000"/>
            <a:ext cx="7305901" cy="4114800"/>
          </a:xfrm>
        </p:spPr>
        <p:txBody>
          <a:bodyPr>
            <a:normAutofit lnSpcReduction="10000"/>
          </a:bodyPr>
          <a:lstStyle/>
          <a:p>
            <a:pPr marL="45720" indent="0">
              <a:buNone/>
            </a:pPr>
            <a:r>
              <a:rPr lang="en-US" dirty="0"/>
              <a:t>Key responsibilities:</a:t>
            </a:r>
          </a:p>
          <a:p>
            <a:r>
              <a:rPr lang="en-US" dirty="0"/>
              <a:t>Sheriff &amp; jails</a:t>
            </a:r>
          </a:p>
          <a:p>
            <a:r>
              <a:rPr lang="en-US" dirty="0"/>
              <a:t>Property taxes &amp; assessments</a:t>
            </a:r>
          </a:p>
          <a:p>
            <a:r>
              <a:rPr lang="en-US" dirty="0"/>
              <a:t>Elections &amp; voter registration</a:t>
            </a:r>
          </a:p>
          <a:p>
            <a:r>
              <a:rPr lang="en-US" dirty="0"/>
              <a:t>Roads &amp; bridges (especially in rural areas)</a:t>
            </a:r>
          </a:p>
          <a:p>
            <a:r>
              <a:rPr lang="en-US" dirty="0"/>
              <a:t>Public health, social services (on behalf of state)</a:t>
            </a:r>
          </a:p>
          <a:p>
            <a:r>
              <a:rPr lang="en-US" dirty="0"/>
              <a:t>Land use planning in unincorporated areas</a:t>
            </a:r>
          </a:p>
          <a:p>
            <a:pPr marL="45720" indent="0">
              <a:buNone/>
            </a:pPr>
            <a:r>
              <a:rPr lang="en-US" dirty="0"/>
              <a:t>(Running the county jail, Managing welfare programs, and</a:t>
            </a:r>
          </a:p>
          <a:p>
            <a:pPr marL="45720" indent="0">
              <a:buNone/>
            </a:pPr>
            <a:r>
              <a:rPr lang="en-US" dirty="0"/>
              <a:t>Recording marriages &amp; land deeds)</a:t>
            </a:r>
          </a:p>
        </p:txBody>
      </p:sp>
    </p:spTree>
    <p:extLst>
      <p:ext uri="{BB962C8B-B14F-4D97-AF65-F5344CB8AC3E}">
        <p14:creationId xmlns:p14="http://schemas.microsoft.com/office/powerpoint/2010/main" val="253902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22EF-5A89-C722-BDF4-9F1ADB2444A0}"/>
              </a:ext>
            </a:extLst>
          </p:cNvPr>
          <p:cNvSpPr>
            <a:spLocks noGrp="1"/>
          </p:cNvSpPr>
          <p:nvPr>
            <p:ph type="title"/>
          </p:nvPr>
        </p:nvSpPr>
        <p:spPr>
          <a:xfrm>
            <a:off x="990599" y="421555"/>
            <a:ext cx="11286899" cy="721445"/>
          </a:xfrm>
        </p:spPr>
        <p:txBody>
          <a:bodyPr/>
          <a:lstStyle/>
          <a:p>
            <a:r>
              <a:rPr lang="en-US" dirty="0"/>
              <a:t>Cities &amp; Municipal Governments – Your Town/City</a:t>
            </a:r>
          </a:p>
        </p:txBody>
      </p:sp>
      <p:sp>
        <p:nvSpPr>
          <p:cNvPr id="3" name="Content Placeholder 2">
            <a:extLst>
              <a:ext uri="{FF2B5EF4-FFF2-40B4-BE49-F238E27FC236}">
                <a16:creationId xmlns:a16="http://schemas.microsoft.com/office/drawing/2014/main" id="{342E6204-00D1-C0A5-DD3F-84846EA2D3C0}"/>
              </a:ext>
            </a:extLst>
          </p:cNvPr>
          <p:cNvSpPr>
            <a:spLocks noGrp="1"/>
          </p:cNvSpPr>
          <p:nvPr>
            <p:ph idx="1"/>
          </p:nvPr>
        </p:nvSpPr>
        <p:spPr>
          <a:xfrm>
            <a:off x="2224540" y="1262743"/>
            <a:ext cx="8819016" cy="4114800"/>
          </a:xfrm>
        </p:spPr>
        <p:txBody>
          <a:bodyPr/>
          <a:lstStyle/>
          <a:p>
            <a:r>
              <a:rPr lang="en-US" dirty="0"/>
              <a:t>Governed by: Mayor + City Council (most common) or Council-Manager</a:t>
            </a:r>
          </a:p>
          <a:p>
            <a:pPr marL="45720" indent="0">
              <a:buNone/>
            </a:pPr>
            <a:r>
              <a:rPr lang="en-US" dirty="0"/>
              <a:t>	</a:t>
            </a:r>
            <a:r>
              <a:rPr lang="en-US" sz="3000" u="sng" dirty="0"/>
              <a:t>Key responsibilities</a:t>
            </a:r>
            <a:r>
              <a:rPr lang="en-US" sz="3000" dirty="0"/>
              <a:t>:</a:t>
            </a:r>
          </a:p>
          <a:p>
            <a:pPr lvl="2"/>
            <a:r>
              <a:rPr lang="en-US" sz="3000" dirty="0"/>
              <a:t>Police &amp; fire departments</a:t>
            </a:r>
          </a:p>
          <a:p>
            <a:pPr lvl="2"/>
            <a:r>
              <a:rPr lang="en-US" sz="3000" dirty="0"/>
              <a:t>Streets, sidewalks, streetlights</a:t>
            </a:r>
          </a:p>
          <a:p>
            <a:pPr lvl="2"/>
            <a:r>
              <a:rPr lang="en-US" sz="3000" dirty="0"/>
              <a:t>Water/sewer, garbage collection</a:t>
            </a:r>
          </a:p>
          <a:p>
            <a:pPr lvl="2"/>
            <a:r>
              <a:rPr lang="en-US" sz="3000" dirty="0"/>
              <a:t>Parks &amp; recreation</a:t>
            </a:r>
          </a:p>
          <a:p>
            <a:pPr lvl="2"/>
            <a:r>
              <a:rPr lang="en-US" sz="3000" dirty="0"/>
              <a:t>Zoning &amp; building permits</a:t>
            </a:r>
          </a:p>
          <a:p>
            <a:pPr lvl="2"/>
            <a:r>
              <a:rPr lang="en-US" sz="3000" dirty="0"/>
              <a:t>Local libraries &amp; community centers</a:t>
            </a:r>
          </a:p>
        </p:txBody>
      </p:sp>
    </p:spTree>
    <p:extLst>
      <p:ext uri="{BB962C8B-B14F-4D97-AF65-F5344CB8AC3E}">
        <p14:creationId xmlns:p14="http://schemas.microsoft.com/office/powerpoint/2010/main" val="294299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8AD2-DE31-15CC-9B3D-F9299FDB1794}"/>
              </a:ext>
            </a:extLst>
          </p:cNvPr>
          <p:cNvSpPr>
            <a:spLocks noGrp="1"/>
          </p:cNvSpPr>
          <p:nvPr>
            <p:ph type="title"/>
          </p:nvPr>
        </p:nvSpPr>
        <p:spPr>
          <a:xfrm>
            <a:off x="2284413" y="217714"/>
            <a:ext cx="9372600" cy="667016"/>
          </a:xfrm>
        </p:spPr>
        <p:txBody>
          <a:bodyPr/>
          <a:lstStyle/>
          <a:p>
            <a:r>
              <a:rPr lang="en-US" dirty="0"/>
              <a:t>Fun Local Government Trivia (Quick Quiz!)</a:t>
            </a:r>
          </a:p>
        </p:txBody>
      </p:sp>
      <p:sp>
        <p:nvSpPr>
          <p:cNvPr id="3" name="Content Placeholder 2">
            <a:extLst>
              <a:ext uri="{FF2B5EF4-FFF2-40B4-BE49-F238E27FC236}">
                <a16:creationId xmlns:a16="http://schemas.microsoft.com/office/drawing/2014/main" id="{1F33E8ED-CC37-5C2C-43FC-9BD31C001EB2}"/>
              </a:ext>
            </a:extLst>
          </p:cNvPr>
          <p:cNvSpPr>
            <a:spLocks noGrp="1"/>
          </p:cNvSpPr>
          <p:nvPr>
            <p:ph idx="1"/>
          </p:nvPr>
        </p:nvSpPr>
        <p:spPr/>
        <p:txBody>
          <a:bodyPr/>
          <a:lstStyle/>
          <a:p>
            <a:r>
              <a:rPr lang="en-US" b="1" dirty="0"/>
              <a:t>1</a:t>
            </a:r>
            <a:r>
              <a:rPr lang="en-US" dirty="0"/>
              <a:t>. </a:t>
            </a:r>
            <a:r>
              <a:rPr lang="en-US" b="1" dirty="0"/>
              <a:t>How many counties are in the U.S.?</a:t>
            </a:r>
          </a:p>
          <a:p>
            <a:endParaRPr lang="en-US" b="1" dirty="0"/>
          </a:p>
          <a:p>
            <a:r>
              <a:rPr lang="en-US" b="1" dirty="0"/>
              <a:t>2. What state has NO counties?</a:t>
            </a:r>
          </a:p>
          <a:p>
            <a:endParaRPr lang="en-US" b="1" dirty="0"/>
          </a:p>
          <a:p>
            <a:r>
              <a:rPr lang="en-US" b="1" dirty="0"/>
              <a:t>3. True/False: Cities get all their power from the federal government.</a:t>
            </a:r>
          </a:p>
          <a:p>
            <a:endParaRPr lang="en-US" b="1" dirty="0"/>
          </a:p>
          <a:p>
            <a:r>
              <a:rPr lang="en-US" b="1" dirty="0"/>
              <a:t>4. What’s one quirky local service?</a:t>
            </a:r>
          </a:p>
        </p:txBody>
      </p:sp>
    </p:spTree>
    <p:extLst>
      <p:ext uri="{BB962C8B-B14F-4D97-AF65-F5344CB8AC3E}">
        <p14:creationId xmlns:p14="http://schemas.microsoft.com/office/powerpoint/2010/main" val="117267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238539"/>
            <a:ext cx="9372600" cy="1266677"/>
          </a:xfrm>
        </p:spPr>
        <p:txBody>
          <a:bodyPr>
            <a:normAutofit/>
          </a:bodyPr>
          <a:lstStyle/>
          <a:p>
            <a:r>
              <a:rPr lang="en-US" sz="8000" dirty="0"/>
              <a:t>What things cost?</a:t>
            </a:r>
          </a:p>
        </p:txBody>
      </p:sp>
      <p:pic>
        <p:nvPicPr>
          <p:cNvPr id="1026" name="Picture 2" descr="Nintendo Switch review: Redefining the games cons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14" y="1708786"/>
            <a:ext cx="4306412" cy="2840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2 Types of Skateboards: Longboards and Shortboards - 2022 - Master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389" y="1708786"/>
            <a:ext cx="3433959" cy="2285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T Kids' Bank BMX Bike produc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566" y="1708786"/>
            <a:ext cx="3319083" cy="345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5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3 Kid's Budget Worksheets (Plus Sample Budget Template for Teena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557" y="0"/>
            <a:ext cx="5320886" cy="681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8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MONEY IS EARNED BY WORKING </a:t>
            </a:r>
            <a:br>
              <a:rPr lang="fr-FR" dirty="0"/>
            </a:br>
            <a:r>
              <a:rPr lang="fr-FR" dirty="0"/>
              <a:t>AND IS USED TO BUY THINGS</a:t>
            </a:r>
            <a:endParaRPr lang="en-US" dirty="0"/>
          </a:p>
        </p:txBody>
      </p:sp>
      <p:sp>
        <p:nvSpPr>
          <p:cNvPr id="3" name="Content Placeholder 2"/>
          <p:cNvSpPr>
            <a:spLocks noGrp="1"/>
          </p:cNvSpPr>
          <p:nvPr>
            <p:ph idx="1"/>
          </p:nvPr>
        </p:nvSpPr>
        <p:spPr>
          <a:xfrm>
            <a:off x="3440665" y="1679713"/>
            <a:ext cx="4938022" cy="3766930"/>
          </a:xfrm>
        </p:spPr>
        <p:txBody>
          <a:bodyPr>
            <a:normAutofit/>
          </a:bodyPr>
          <a:lstStyle/>
          <a:p>
            <a:r>
              <a:rPr lang="en-US" sz="4800" dirty="0"/>
              <a:t>CHORES</a:t>
            </a:r>
          </a:p>
          <a:p>
            <a:r>
              <a:rPr lang="en-US" sz="4800" dirty="0"/>
              <a:t>ALLOWANCES</a:t>
            </a:r>
          </a:p>
          <a:p>
            <a:r>
              <a:rPr lang="en-US" sz="4800" dirty="0"/>
              <a:t>SPENDING</a:t>
            </a:r>
          </a:p>
          <a:p>
            <a:r>
              <a:rPr lang="en-US" sz="4800" dirty="0"/>
              <a:t>SAVING</a:t>
            </a:r>
          </a:p>
        </p:txBody>
      </p:sp>
    </p:spTree>
    <p:extLst>
      <p:ext uri="{BB962C8B-B14F-4D97-AF65-F5344CB8AC3E}">
        <p14:creationId xmlns:p14="http://schemas.microsoft.com/office/powerpoint/2010/main" val="2083928899"/>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515</TotalTime>
  <Words>1034</Words>
  <Application>Microsoft Office PowerPoint</Application>
  <PresentationFormat>Widescreen</PresentationFormat>
  <Paragraphs>128</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Euphemia</vt:lpstr>
      <vt:lpstr>Lato</vt:lpstr>
      <vt:lpstr>Nunito</vt:lpstr>
      <vt:lpstr>Wingdings</vt:lpstr>
      <vt:lpstr>Children Playing 16x9</vt:lpstr>
      <vt:lpstr>FINANCIAL LITERACY </vt:lpstr>
      <vt:lpstr>Local Government: Counties, Cities, Townships</vt:lpstr>
      <vt:lpstr>What Is Local Government?</vt:lpstr>
      <vt:lpstr>County Government – The Regional Level</vt:lpstr>
      <vt:lpstr>Cities &amp; Municipal Governments – Your Town/City</vt:lpstr>
      <vt:lpstr>Fun Local Government Trivia (Quick Quiz!)</vt:lpstr>
      <vt:lpstr>What things cost?</vt:lpstr>
      <vt:lpstr>PowerPoint Presentation</vt:lpstr>
      <vt:lpstr>MONEY IS EARNED BY WORKING  AND IS USED TO BUY THINGS</vt:lpstr>
      <vt:lpstr>CREATE AN  ALLOWANCE  CHORE BOARD</vt:lpstr>
      <vt:lpstr>PowerPoint Presentation</vt:lpstr>
      <vt:lpstr>PowerPoint Presentation</vt:lpstr>
      <vt:lpstr>Encourage imaginative play such as pretend store with a toy cash register, play coins, and plastic cards</vt:lpstr>
      <vt:lpstr>PowerPoint Presentation</vt:lpstr>
      <vt:lpstr>SAVE $1 A WEEK</vt:lpstr>
      <vt:lpstr>Money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Money Flows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dc:title>
  <dc:creator>Sherri Falkenberg</dc:creator>
  <cp:lastModifiedBy>Falkenberg, Sherri</cp:lastModifiedBy>
  <cp:revision>50</cp:revision>
  <cp:lastPrinted>2022-09-13T15:42:30Z</cp:lastPrinted>
  <dcterms:created xsi:type="dcterms:W3CDTF">2022-06-01T15:18:08Z</dcterms:created>
  <dcterms:modified xsi:type="dcterms:W3CDTF">2026-03-04T14:50:22Z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2026-03-03T20:45:32Z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941c2c40-6900-4cab-bc64-fe4a7b0c1bfa</vt:lpwstr>
  </property>
  <property fmtid="{D5CDD505-2E9C-101B-9397-08002B2CF9AE}" pid="7" name="MSIP_Label_defa4170-0d19-0005-0004-bc88714345d2_ActionId">
    <vt:lpwstr>d968ad8c-995d-4385-b0bc-1863c0e8a921</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