
<file path=[Content_Types].xml><?xml version="1.0" encoding="utf-8"?>
<Types xmlns="http://schemas.openxmlformats.org/package/2006/content-types">
  <Default Extension="bin" ContentType="image/unknown"/>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60"/>
  </p:notesMasterIdLst>
  <p:sldIdLst>
    <p:sldId id="256" r:id="rId6"/>
    <p:sldId id="327" r:id="rId7"/>
    <p:sldId id="326" r:id="rId8"/>
    <p:sldId id="325" r:id="rId9"/>
    <p:sldId id="328" r:id="rId10"/>
    <p:sldId id="329" r:id="rId11"/>
    <p:sldId id="330" r:id="rId12"/>
    <p:sldId id="331" r:id="rId13"/>
    <p:sldId id="332" r:id="rId14"/>
    <p:sldId id="277" r:id="rId15"/>
    <p:sldId id="306" r:id="rId16"/>
    <p:sldId id="307" r:id="rId17"/>
    <p:sldId id="305" r:id="rId18"/>
    <p:sldId id="309" r:id="rId19"/>
    <p:sldId id="308" r:id="rId20"/>
    <p:sldId id="312" r:id="rId21"/>
    <p:sldId id="278" r:id="rId22"/>
    <p:sldId id="311" r:id="rId23"/>
    <p:sldId id="313" r:id="rId24"/>
    <p:sldId id="316" r:id="rId25"/>
    <p:sldId id="280" r:id="rId26"/>
    <p:sldId id="299" r:id="rId27"/>
    <p:sldId id="333" r:id="rId28"/>
    <p:sldId id="334" r:id="rId29"/>
    <p:sldId id="335" r:id="rId30"/>
    <p:sldId id="339" r:id="rId31"/>
    <p:sldId id="336" r:id="rId32"/>
    <p:sldId id="337" r:id="rId33"/>
    <p:sldId id="341" r:id="rId34"/>
    <p:sldId id="338" r:id="rId35"/>
    <p:sldId id="340" r:id="rId36"/>
    <p:sldId id="301" r:id="rId37"/>
    <p:sldId id="302" r:id="rId38"/>
    <p:sldId id="343" r:id="rId39"/>
    <p:sldId id="344" r:id="rId40"/>
    <p:sldId id="345" r:id="rId41"/>
    <p:sldId id="346" r:id="rId42"/>
    <p:sldId id="347" r:id="rId43"/>
    <p:sldId id="348" r:id="rId44"/>
    <p:sldId id="349" r:id="rId45"/>
    <p:sldId id="350" r:id="rId46"/>
    <p:sldId id="259" r:id="rId47"/>
    <p:sldId id="260" r:id="rId48"/>
    <p:sldId id="265" r:id="rId49"/>
    <p:sldId id="269" r:id="rId50"/>
    <p:sldId id="317" r:id="rId51"/>
    <p:sldId id="321" r:id="rId52"/>
    <p:sldId id="318" r:id="rId53"/>
    <p:sldId id="322" r:id="rId54"/>
    <p:sldId id="319" r:id="rId55"/>
    <p:sldId id="323" r:id="rId56"/>
    <p:sldId id="320" r:id="rId57"/>
    <p:sldId id="324" r:id="rId58"/>
    <p:sldId id="267" r:id="rId5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1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563563" y="776288"/>
            <a:ext cx="6818312" cy="3835400"/>
          </a:xfrm>
          <a:prstGeom prst="rect">
            <a:avLst/>
          </a:prstGeom>
        </p:spPr>
        <p:txBody>
          <a:bodyPr lIns="0" tIns="0" rIns="0" bIns="0" anchor="ctr">
            <a:noAutofit/>
          </a:bodyPr>
          <a:lstStyle/>
          <a:p>
            <a:r>
              <a:rPr lang="en-US" sz="1800" b="0" strike="noStrike" spc="-1">
                <a:solidFill>
                  <a:srgbClr val="000000"/>
                </a:solidFill>
                <a:latin typeface="Calibri"/>
              </a:rPr>
              <a:t>Click to move the slide</a:t>
            </a:r>
          </a:p>
        </p:txBody>
      </p:sp>
      <p:sp>
        <p:nvSpPr>
          <p:cNvPr id="212" name="PlaceHolder 2"/>
          <p:cNvSpPr>
            <a:spLocks noGrp="1"/>
          </p:cNvSpPr>
          <p:nvPr>
            <p:ph type="body"/>
          </p:nvPr>
        </p:nvSpPr>
        <p:spPr>
          <a:xfrm>
            <a:off x="794512" y="4857186"/>
            <a:ext cx="6355728" cy="4601352"/>
          </a:xfrm>
          <a:prstGeom prst="rect">
            <a:avLst/>
          </a:prstGeom>
        </p:spPr>
        <p:txBody>
          <a:bodyPr lIns="0" tIns="0" rIns="0" bIns="0">
            <a:noAutofit/>
          </a:bodyPr>
          <a:lstStyle/>
          <a:p>
            <a:r>
              <a:rPr lang="en-US" sz="2000" b="0" strike="noStrike" spc="-1">
                <a:latin typeface="Arial"/>
              </a:rPr>
              <a:t>Click to edit the notes format</a:t>
            </a:r>
          </a:p>
        </p:txBody>
      </p:sp>
      <p:sp>
        <p:nvSpPr>
          <p:cNvPr id="213" name="PlaceHolder 3"/>
          <p:cNvSpPr>
            <a:spLocks noGrp="1"/>
          </p:cNvSpPr>
          <p:nvPr>
            <p:ph type="hdr"/>
          </p:nvPr>
        </p:nvSpPr>
        <p:spPr>
          <a:xfrm>
            <a:off x="0" y="0"/>
            <a:ext cx="3447792" cy="510936"/>
          </a:xfrm>
          <a:prstGeom prst="rect">
            <a:avLst/>
          </a:prstGeom>
        </p:spPr>
        <p:txBody>
          <a:bodyPr lIns="0" tIns="0" rIns="0" bIns="0">
            <a:noAutofit/>
          </a:bodyPr>
          <a:lstStyle/>
          <a:p>
            <a:r>
              <a:rPr lang="en-US" sz="1400" b="0" strike="noStrike" spc="-1">
                <a:latin typeface="Times New Roman"/>
              </a:rPr>
              <a:t>&lt;header&gt;</a:t>
            </a:r>
          </a:p>
        </p:txBody>
      </p:sp>
      <p:sp>
        <p:nvSpPr>
          <p:cNvPr id="214" name="PlaceHolder 4"/>
          <p:cNvSpPr>
            <a:spLocks noGrp="1"/>
          </p:cNvSpPr>
          <p:nvPr>
            <p:ph type="dt"/>
          </p:nvPr>
        </p:nvSpPr>
        <p:spPr>
          <a:xfrm>
            <a:off x="4496960" y="0"/>
            <a:ext cx="3447792" cy="510936"/>
          </a:xfrm>
          <a:prstGeom prst="rect">
            <a:avLst/>
          </a:prstGeom>
        </p:spPr>
        <p:txBody>
          <a:bodyPr lIns="0" tIns="0" rIns="0" bIns="0">
            <a:noAutofit/>
          </a:bodyPr>
          <a:lstStyle/>
          <a:p>
            <a:pPr algn="r"/>
            <a:r>
              <a:rPr lang="en-US" sz="1400" b="0" strike="noStrike" spc="-1">
                <a:latin typeface="Times New Roman"/>
              </a:rPr>
              <a:t>&lt;date/time&gt;</a:t>
            </a:r>
          </a:p>
        </p:txBody>
      </p:sp>
      <p:sp>
        <p:nvSpPr>
          <p:cNvPr id="215" name="PlaceHolder 5"/>
          <p:cNvSpPr>
            <a:spLocks noGrp="1"/>
          </p:cNvSpPr>
          <p:nvPr>
            <p:ph type="ftr"/>
          </p:nvPr>
        </p:nvSpPr>
        <p:spPr>
          <a:xfrm>
            <a:off x="0" y="9714738"/>
            <a:ext cx="3447792" cy="510936"/>
          </a:xfrm>
          <a:prstGeom prst="rect">
            <a:avLst/>
          </a:prstGeom>
        </p:spPr>
        <p:txBody>
          <a:bodyPr lIns="0" tIns="0" rIns="0" bIns="0" anchor="b">
            <a:noAutofit/>
          </a:bodyPr>
          <a:lstStyle/>
          <a:p>
            <a:r>
              <a:rPr lang="en-US" sz="1400" b="0" strike="noStrike" spc="-1">
                <a:latin typeface="Times New Roman"/>
              </a:rPr>
              <a:t>&lt;footer&gt;</a:t>
            </a:r>
          </a:p>
        </p:txBody>
      </p:sp>
      <p:sp>
        <p:nvSpPr>
          <p:cNvPr id="216" name="PlaceHolder 6"/>
          <p:cNvSpPr>
            <a:spLocks noGrp="1"/>
          </p:cNvSpPr>
          <p:nvPr>
            <p:ph type="sldNum"/>
          </p:nvPr>
        </p:nvSpPr>
        <p:spPr>
          <a:xfrm>
            <a:off x="4496960" y="9714738"/>
            <a:ext cx="3447792" cy="510936"/>
          </a:xfrm>
          <a:prstGeom prst="rect">
            <a:avLst/>
          </a:prstGeom>
        </p:spPr>
        <p:txBody>
          <a:bodyPr lIns="0" tIns="0" rIns="0" bIns="0" anchor="b">
            <a:noAutofit/>
          </a:bodyPr>
          <a:lstStyle/>
          <a:p>
            <a:pPr algn="r"/>
            <a:fld id="{301766AC-5E4C-4B6C-A14A-924E262D58D2}"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84639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noRot="1" noChangeAspect="1"/>
          </p:cNvSpPr>
          <p:nvPr>
            <p:ph type="sldImg"/>
          </p:nvPr>
        </p:nvSpPr>
        <p:spPr>
          <a:xfrm>
            <a:off x="717550" y="1162050"/>
            <a:ext cx="5575300" cy="3136900"/>
          </a:xfrm>
          <a:prstGeom prst="rect">
            <a:avLst/>
          </a:prstGeom>
        </p:spPr>
      </p:sp>
      <p:sp>
        <p:nvSpPr>
          <p:cNvPr id="235" name="PlaceHolder 2"/>
          <p:cNvSpPr>
            <a:spLocks noGrp="1"/>
          </p:cNvSpPr>
          <p:nvPr>
            <p:ph type="body"/>
          </p:nvPr>
        </p:nvSpPr>
        <p:spPr>
          <a:xfrm>
            <a:off x="701040" y="4473984"/>
            <a:ext cx="5607952" cy="3660000"/>
          </a:xfrm>
          <a:prstGeom prst="rect">
            <a:avLst/>
          </a:prstGeom>
        </p:spPr>
        <p:txBody>
          <a:bodyPr>
            <a:noAutofit/>
          </a:bodyPr>
          <a:lstStyle/>
          <a:p>
            <a:endParaRPr lang="en-US" sz="2000" spc="-1">
              <a:latin typeface="Arial"/>
            </a:endParaRPr>
          </a:p>
        </p:txBody>
      </p:sp>
      <p:sp>
        <p:nvSpPr>
          <p:cNvPr id="236" name="TextShape 3"/>
          <p:cNvSpPr txBox="1"/>
          <p:nvPr/>
        </p:nvSpPr>
        <p:spPr>
          <a:xfrm>
            <a:off x="3971088" y="8830116"/>
            <a:ext cx="3037472" cy="465918"/>
          </a:xfrm>
          <a:prstGeom prst="rect">
            <a:avLst/>
          </a:prstGeom>
          <a:noFill/>
          <a:ln w="0">
            <a:noFill/>
          </a:ln>
        </p:spPr>
        <p:txBody>
          <a:bodyPr lIns="93177" tIns="46589" rIns="93177" bIns="46589" anchor="b">
            <a:noAutofit/>
          </a:bodyPr>
          <a:lstStyle/>
          <a:p>
            <a:pPr algn="r">
              <a:lnSpc>
                <a:spcPct val="100000"/>
              </a:lnSpc>
            </a:pPr>
            <a:fld id="{866733BA-C044-43C6-9E35-9D20AF39DA18}" type="slidenum">
              <a:rPr lang="en-US" sz="1200" spc="-1">
                <a:solidFill>
                  <a:srgbClr val="000000"/>
                </a:solidFill>
              </a:rPr>
              <a:t>43</a:t>
            </a:fld>
            <a:endParaRPr lang="en-US" sz="1200" spc="-1">
              <a:latin typeface="Times New Roman"/>
            </a:endParaRPr>
          </a:p>
        </p:txBody>
      </p:sp>
    </p:spTree>
    <p:extLst>
      <p:ext uri="{BB962C8B-B14F-4D97-AF65-F5344CB8AC3E}">
        <p14:creationId xmlns:p14="http://schemas.microsoft.com/office/powerpoint/2010/main" val="42694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8"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29"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1"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32"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33"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34"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6"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37"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38"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39"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40"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41"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3"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54"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8"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59"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60"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2"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63"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64"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6"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67"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68"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0"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71"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3"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74"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75"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76"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8"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79"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0"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1"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2"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3"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2330585"/>
            <a:ext cx="5439379" cy="668438"/>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3146603"/>
            <a:ext cx="5439378" cy="253912"/>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2193653"/>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645584"/>
            <a:ext cx="7286844" cy="3852334"/>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323281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2330585"/>
            <a:ext cx="5439379" cy="668438"/>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3146603"/>
            <a:ext cx="5439378" cy="253912"/>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2193653"/>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645584"/>
            <a:ext cx="7286844" cy="3852334"/>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153293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2330585"/>
            <a:ext cx="5439379" cy="668438"/>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3146603"/>
            <a:ext cx="5439378" cy="253912"/>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2193653"/>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645584"/>
            <a:ext cx="7286844" cy="3852334"/>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896951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510010"/>
            <a:ext cx="9144000" cy="4123481"/>
          </a:xfrm>
        </p:spPr>
        <p:txBody>
          <a:bodyPr/>
          <a:lstStyle/>
          <a:p>
            <a:r>
              <a:rPr lang="en-US"/>
              <a:t>Click icon to add picture</a:t>
            </a:r>
            <a:endParaRPr lang="en-US" dirty="0"/>
          </a:p>
        </p:txBody>
      </p:sp>
    </p:spTree>
    <p:extLst>
      <p:ext uri="{BB962C8B-B14F-4D97-AF65-F5344CB8AC3E}">
        <p14:creationId xmlns:p14="http://schemas.microsoft.com/office/powerpoint/2010/main" val="211500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1"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3"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5"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96"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0"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01"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02"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4"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05"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06"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8"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09"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0"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2"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113"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5"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6"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7"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8"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2"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0"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1"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2"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3"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4"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5"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6"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8"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0"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41"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5"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46"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47"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9"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50"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51"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3"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54"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55"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7"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158"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0"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61"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62"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63"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5"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6"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7"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8"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9"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70"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76"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78"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0"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81"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5"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86"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87"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9"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90"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91"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3"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94"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95"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7"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198"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0"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01"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02"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03"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5"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6"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7"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8"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9"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10"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7"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8"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21"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2"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4"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5"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6"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6"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7" name="PlaceHolder 2"/>
          <p:cNvSpPr>
            <a:spLocks noGrp="1"/>
          </p:cNvSpPr>
          <p:nvPr>
            <p:ph type="title"/>
          </p:nvPr>
        </p:nvSpPr>
        <p:spPr>
          <a:xfrm>
            <a:off x="464400" y="2824200"/>
            <a:ext cx="8199720" cy="1887480"/>
          </a:xfrm>
          <a:prstGeom prst="rect">
            <a:avLst/>
          </a:prstGeom>
        </p:spPr>
        <p:txBody>
          <a:bodyPr anchor="ctr">
            <a:normAutofit/>
          </a:bodyPr>
          <a:lstStyle/>
          <a:p>
            <a:pPr algn="r">
              <a:lnSpc>
                <a:spcPct val="100000"/>
              </a:lnSpc>
            </a:pPr>
            <a:r>
              <a:rPr lang="en-US" sz="3600" b="0" strike="noStrike" spc="-1">
                <a:solidFill>
                  <a:srgbClr val="FFFFFF"/>
                </a:solidFill>
                <a:latin typeface="Calibri"/>
              </a:rPr>
              <a:t>Click to edit </a:t>
            </a:r>
            <a:br/>
            <a:r>
              <a:rPr lang="en-US" sz="3600" b="0" strike="noStrike" spc="-1">
                <a:solidFill>
                  <a:srgbClr val="FFFFFF"/>
                </a:solidFill>
                <a:latin typeface="Calibri"/>
              </a:rPr>
              <a:t>Master title style</a:t>
            </a:r>
            <a:endParaRPr lang="en-US" sz="3600" b="0" strike="noStrike" spc="-1">
              <a:solidFill>
                <a:srgbClr val="000000"/>
              </a:solidFill>
              <a:latin typeface="Calibri"/>
            </a:endParaRPr>
          </a:p>
        </p:txBody>
      </p:sp>
      <p:sp>
        <p:nvSpPr>
          <p:cNvPr id="2" name="PlaceHolder 3"/>
          <p:cNvSpPr>
            <a:spLocks noGrp="1"/>
          </p:cNvSpPr>
          <p:nvPr>
            <p:ph type="dt"/>
          </p:nvPr>
        </p:nvSpPr>
        <p:spPr>
          <a:xfrm>
            <a:off x="457200" y="4767120"/>
            <a:ext cx="2133360" cy="273600"/>
          </a:xfrm>
          <a:prstGeom prst="rect">
            <a:avLst/>
          </a:prstGeom>
        </p:spPr>
        <p:txBody>
          <a:bodyPr anchor="ctr">
            <a:noAutofit/>
          </a:bodyPr>
          <a:lstStyle/>
          <a:p>
            <a:pPr>
              <a:lnSpc>
                <a:spcPct val="100000"/>
              </a:lnSpc>
            </a:pPr>
            <a:fld id="{C1C32737-5BEA-4F8D-B3A6-7E8128D67613}" type="datetime">
              <a:rPr lang="en-US" sz="1200" b="0" strike="noStrike" spc="-1">
                <a:solidFill>
                  <a:srgbClr val="8B8B8B"/>
                </a:solidFill>
                <a:latin typeface="Calibri"/>
              </a:rPr>
              <a:t>2/26/2026</a:t>
            </a:fld>
            <a:endParaRPr lang="en-US" sz="1200" b="0" strike="noStrike" spc="-1">
              <a:latin typeface="Times New Roman"/>
            </a:endParaRPr>
          </a:p>
        </p:txBody>
      </p:sp>
      <p:sp>
        <p:nvSpPr>
          <p:cNvPr id="3" name="PlaceHolder 4"/>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4" name="PlaceHolder 5"/>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FAEC1F02-3937-4CF0-9D11-98E0802B5027}" type="slidenum">
              <a:rPr lang="en-US" sz="1200" b="0" strike="noStrike" spc="-1">
                <a:solidFill>
                  <a:srgbClr val="8B8B8B"/>
                </a:solidFill>
                <a:latin typeface="Calibri"/>
              </a:rPr>
              <a:t>‹#›</a:t>
            </a:fld>
            <a:endParaRPr lang="en-US" sz="1200" b="0" strike="noStrike" spc="-1">
              <a:latin typeface="Times New Roman"/>
            </a:endParaRPr>
          </a:p>
        </p:txBody>
      </p:sp>
      <p:sp>
        <p:nvSpPr>
          <p:cNvPr id="5" name="PlaceHolder 6"/>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8"/>
          <a:stretch/>
        </a:blipFill>
        <a:effectLst/>
      </p:bgPr>
    </p:bg>
    <p:spTree>
      <p:nvGrpSpPr>
        <p:cNvPr id="1" name=""/>
        <p:cNvGrpSpPr/>
        <p:nvPr/>
      </p:nvGrpSpPr>
      <p:grpSpPr>
        <a:xfrm>
          <a:off x="0" y="0"/>
          <a:ext cx="0" cy="0"/>
          <a:chOff x="0" y="0"/>
          <a:chExt cx="0" cy="0"/>
        </a:xfrm>
      </p:grpSpPr>
      <p:sp>
        <p:nvSpPr>
          <p:cNvPr id="42"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43" name="PlaceHolder 2"/>
          <p:cNvSpPr>
            <a:spLocks noGrp="1"/>
          </p:cNvSpPr>
          <p:nvPr>
            <p:ph type="title"/>
          </p:nvPr>
        </p:nvSpPr>
        <p:spPr>
          <a:xfrm>
            <a:off x="450000" y="570960"/>
            <a:ext cx="8258760" cy="763200"/>
          </a:xfrm>
          <a:prstGeom prst="rect">
            <a:avLst/>
          </a:prstGeom>
        </p:spPr>
        <p:txBody>
          <a:bodyPr anchor="ctr">
            <a:normAutofit/>
          </a:bodyPr>
          <a:lstStyle/>
          <a:p>
            <a:pPr algn="ctr">
              <a:lnSpc>
                <a:spcPct val="100000"/>
              </a:lnSpc>
            </a:pPr>
            <a:r>
              <a:rPr lang="en-US" sz="3600" b="0" strike="noStrike" spc="-1">
                <a:solidFill>
                  <a:srgbClr val="FFFFFF"/>
                </a:solidFill>
                <a:latin typeface="Calibri"/>
              </a:rPr>
              <a:t>Click to edit Master title style</a:t>
            </a:r>
            <a:endParaRPr lang="en-US" sz="3600" b="0" strike="noStrike" spc="-1">
              <a:solidFill>
                <a:srgbClr val="000000"/>
              </a:solidFill>
              <a:latin typeface="Calibri"/>
            </a:endParaRPr>
          </a:p>
        </p:txBody>
      </p:sp>
      <p:sp>
        <p:nvSpPr>
          <p:cNvPr id="44" name="PlaceHolder 3"/>
          <p:cNvSpPr>
            <a:spLocks noGrp="1"/>
          </p:cNvSpPr>
          <p:nvPr>
            <p:ph type="body"/>
          </p:nvPr>
        </p:nvSpPr>
        <p:spPr>
          <a:xfrm>
            <a:off x="448920" y="1423080"/>
            <a:ext cx="8245800" cy="3438720"/>
          </a:xfrm>
          <a:prstGeom prst="rect">
            <a:avLst/>
          </a:prstGeom>
        </p:spPr>
        <p:txBody>
          <a:bodyPr>
            <a:noAutofit/>
          </a:bodyPr>
          <a:lstStyle/>
          <a:p>
            <a:pPr marL="343080" indent="-342720" algn="ctr">
              <a:lnSpc>
                <a:spcPct val="100000"/>
              </a:lnSpc>
              <a:spcBef>
                <a:spcPts val="561"/>
              </a:spcBef>
              <a:buClr>
                <a:srgbClr val="FFFFFF"/>
              </a:buClr>
              <a:buFont typeface="Arial"/>
              <a:buChar char="•"/>
            </a:pPr>
            <a:r>
              <a:rPr lang="en-US" sz="2800" b="0" strike="noStrike" spc="-1">
                <a:solidFill>
                  <a:srgbClr val="FFFFFF"/>
                </a:solidFill>
                <a:latin typeface="Calibri"/>
              </a:rPr>
              <a:t>Click to edit Master text styles</a:t>
            </a:r>
            <a:endParaRPr lang="en-US" sz="2800" b="0" strike="noStrike" spc="-1">
              <a:solidFill>
                <a:srgbClr val="000000"/>
              </a:solidFill>
              <a:latin typeface="Calibri"/>
            </a:endParaRPr>
          </a:p>
          <a:p>
            <a:pPr marL="743040" lvl="1" indent="-285480" algn="ctr">
              <a:lnSpc>
                <a:spcPct val="100000"/>
              </a:lnSpc>
              <a:spcBef>
                <a:spcPts val="561"/>
              </a:spcBef>
              <a:buClr>
                <a:srgbClr val="FFFFFF"/>
              </a:buClr>
              <a:buFont typeface="Arial"/>
              <a:buChar char="–"/>
            </a:pPr>
            <a:r>
              <a:rPr lang="en-US" sz="2800" b="0" strike="noStrike" spc="-1">
                <a:solidFill>
                  <a:srgbClr val="FFFFFF"/>
                </a:solidFill>
                <a:latin typeface="Calibri"/>
              </a:rPr>
              <a:t>Second level</a:t>
            </a:r>
            <a:endParaRPr lang="en-US" sz="2800" b="0" strike="noStrike" spc="-1">
              <a:solidFill>
                <a:srgbClr val="000000"/>
              </a:solidFill>
              <a:latin typeface="Calibri"/>
            </a:endParaRPr>
          </a:p>
          <a:p>
            <a:pPr marL="1143000" lvl="2" indent="-228240" algn="ctr">
              <a:lnSpc>
                <a:spcPct val="100000"/>
              </a:lnSpc>
              <a:spcBef>
                <a:spcPts val="479"/>
              </a:spcBef>
              <a:buClr>
                <a:srgbClr val="FFFFFF"/>
              </a:buClr>
              <a:buFont typeface="Arial"/>
              <a:buChar char="•"/>
            </a:pPr>
            <a:r>
              <a:rPr lang="en-US" sz="2400" b="0" strike="noStrike" spc="-1">
                <a:solidFill>
                  <a:srgbClr val="FFFFFF"/>
                </a:solidFill>
                <a:latin typeface="Calibri"/>
              </a:rPr>
              <a:t>Third level</a:t>
            </a:r>
            <a:endParaRPr lang="en-US" sz="2400" b="0" strike="noStrike" spc="-1">
              <a:solidFill>
                <a:srgbClr val="000000"/>
              </a:solidFill>
              <a:latin typeface="Calibri"/>
            </a:endParaRPr>
          </a:p>
          <a:p>
            <a:pPr marL="1600200" lvl="3" indent="-228240" algn="ctr">
              <a:lnSpc>
                <a:spcPct val="100000"/>
              </a:lnSpc>
              <a:spcBef>
                <a:spcPts val="400"/>
              </a:spcBef>
              <a:buClr>
                <a:srgbClr val="FFFFFF"/>
              </a:buClr>
              <a:buFont typeface="Arial"/>
              <a:buChar char="–"/>
            </a:pPr>
            <a:r>
              <a:rPr lang="en-US" sz="2000" b="0" strike="noStrike" spc="-1">
                <a:solidFill>
                  <a:srgbClr val="FFFFFF"/>
                </a:solidFill>
                <a:latin typeface="Calibri"/>
              </a:rPr>
              <a:t>Fourth level</a:t>
            </a:r>
            <a:endParaRPr lang="en-US" sz="2000" b="0" strike="noStrike" spc="-1">
              <a:solidFill>
                <a:srgbClr val="000000"/>
              </a:solidFill>
              <a:latin typeface="Calibri"/>
            </a:endParaRPr>
          </a:p>
          <a:p>
            <a:pPr marL="2057400" lvl="4" indent="-228240" algn="ctr">
              <a:lnSpc>
                <a:spcPct val="100000"/>
              </a:lnSpc>
              <a:spcBef>
                <a:spcPts val="400"/>
              </a:spcBef>
              <a:buClr>
                <a:srgbClr val="FFFFFF"/>
              </a:buClr>
              <a:buFont typeface="Arial"/>
              <a:buChar char="»"/>
            </a:pPr>
            <a:r>
              <a:rPr lang="en-US" sz="2000" b="0" strike="noStrike" spc="-1">
                <a:solidFill>
                  <a:srgbClr val="FFFFFF"/>
                </a:solidFill>
                <a:latin typeface="Calibri"/>
              </a:rPr>
              <a:t>Fifth level</a:t>
            </a:r>
            <a:endParaRPr lang="en-US" sz="2000" b="0" strike="noStrike" spc="-1">
              <a:solidFill>
                <a:srgbClr val="000000"/>
              </a:solidFill>
              <a:latin typeface="Calibri"/>
            </a:endParaRPr>
          </a:p>
        </p:txBody>
      </p:sp>
      <p:sp>
        <p:nvSpPr>
          <p:cNvPr id="45" name="PlaceHolder 4"/>
          <p:cNvSpPr>
            <a:spLocks noGrp="1"/>
          </p:cNvSpPr>
          <p:nvPr>
            <p:ph type="dt"/>
          </p:nvPr>
        </p:nvSpPr>
        <p:spPr>
          <a:xfrm>
            <a:off x="457200" y="4767120"/>
            <a:ext cx="2133360" cy="273600"/>
          </a:xfrm>
          <a:prstGeom prst="rect">
            <a:avLst/>
          </a:prstGeom>
        </p:spPr>
        <p:txBody>
          <a:bodyPr anchor="ctr">
            <a:noAutofit/>
          </a:bodyPr>
          <a:lstStyle/>
          <a:p>
            <a:pPr>
              <a:lnSpc>
                <a:spcPct val="100000"/>
              </a:lnSpc>
            </a:pPr>
            <a:fld id="{26E79C60-5415-450C-B144-6EF9761C73F5}" type="datetime">
              <a:rPr lang="en-US" sz="1200" b="0" strike="noStrike" spc="-1">
                <a:solidFill>
                  <a:srgbClr val="8B8B8B"/>
                </a:solidFill>
                <a:latin typeface="Calibri"/>
              </a:rPr>
              <a:t>2/26/2026</a:t>
            </a:fld>
            <a:endParaRPr lang="en-US" sz="1200" b="0" strike="noStrike" spc="-1">
              <a:latin typeface="Times New Roman"/>
            </a:endParaRPr>
          </a:p>
        </p:txBody>
      </p:sp>
      <p:sp>
        <p:nvSpPr>
          <p:cNvPr id="46" name="PlaceHolder 5"/>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47" name="PlaceHolder 6"/>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D07E0E6B-4D55-4D9F-AFEA-CBCAEBCFCC74}"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13" r:id="rId13"/>
    <p:sldLayoutId id="2147483714" r:id="rId14"/>
    <p:sldLayoutId id="2147483715" r:id="rId15"/>
    <p:sldLayoutId id="214748371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84"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85" name="PlaceHolder 2"/>
          <p:cNvSpPr>
            <a:spLocks noGrp="1"/>
          </p:cNvSpPr>
          <p:nvPr>
            <p:ph type="title"/>
          </p:nvPr>
        </p:nvSpPr>
        <p:spPr>
          <a:xfrm>
            <a:off x="2101680" y="443520"/>
            <a:ext cx="6570000" cy="725040"/>
          </a:xfrm>
          <a:prstGeom prst="rect">
            <a:avLst/>
          </a:prstGeom>
        </p:spPr>
        <p:txBody>
          <a:bodyPr anchor="ctr">
            <a:normAutofit/>
          </a:bodyPr>
          <a:lstStyle/>
          <a:p>
            <a:pPr>
              <a:lnSpc>
                <a:spcPct val="100000"/>
              </a:lnSpc>
            </a:pPr>
            <a:r>
              <a:rPr lang="en-US" sz="3600" b="0" strike="noStrike" spc="-1">
                <a:solidFill>
                  <a:srgbClr val="92D050"/>
                </a:solidFill>
                <a:latin typeface="Calibri"/>
              </a:rPr>
              <a:t>Click to edit Master title style</a:t>
            </a:r>
            <a:endParaRPr lang="en-US" sz="3600" b="0" strike="noStrike" spc="-1">
              <a:solidFill>
                <a:srgbClr val="000000"/>
              </a:solidFill>
              <a:latin typeface="Calibri"/>
            </a:endParaRPr>
          </a:p>
        </p:txBody>
      </p:sp>
      <p:sp>
        <p:nvSpPr>
          <p:cNvPr id="86" name="PlaceHolder 3"/>
          <p:cNvSpPr>
            <a:spLocks noGrp="1"/>
          </p:cNvSpPr>
          <p:nvPr>
            <p:ph type="body"/>
          </p:nvPr>
        </p:nvSpPr>
        <p:spPr>
          <a:xfrm>
            <a:off x="2094120" y="1177560"/>
            <a:ext cx="6592320" cy="3510720"/>
          </a:xfrm>
          <a:prstGeom prst="rect">
            <a:avLst/>
          </a:prstGeom>
        </p:spPr>
        <p:txBody>
          <a:bodyPr>
            <a:noAutofit/>
          </a:bodyPr>
          <a:lstStyle/>
          <a:p>
            <a:pPr marL="343080" indent="-342720">
              <a:lnSpc>
                <a:spcPct val="100000"/>
              </a:lnSpc>
              <a:spcBef>
                <a:spcPts val="561"/>
              </a:spcBef>
              <a:buClr>
                <a:srgbClr val="FFFFFF"/>
              </a:buClr>
              <a:buFont typeface="Arial"/>
              <a:buChar char="•"/>
            </a:pPr>
            <a:r>
              <a:rPr lang="en-US" sz="2800" b="0" strike="noStrike" spc="-1">
                <a:solidFill>
                  <a:srgbClr val="FFFFFF"/>
                </a:solidFill>
                <a:latin typeface="Calibri"/>
              </a:rPr>
              <a:t>Click to edit Master text styles</a:t>
            </a:r>
            <a:endParaRPr lang="en-US" sz="2800" b="0" strike="noStrike" spc="-1">
              <a:solidFill>
                <a:srgbClr val="000000"/>
              </a:solidFill>
              <a:latin typeface="Calibri"/>
            </a:endParaRPr>
          </a:p>
          <a:p>
            <a:pPr marL="743040" lvl="1" indent="-285480">
              <a:lnSpc>
                <a:spcPct val="100000"/>
              </a:lnSpc>
              <a:spcBef>
                <a:spcPts val="561"/>
              </a:spcBef>
              <a:buClr>
                <a:srgbClr val="FFFFFF"/>
              </a:buClr>
              <a:buFont typeface="Arial"/>
              <a:buChar char="–"/>
            </a:pPr>
            <a:r>
              <a:rPr lang="en-US" sz="2800" b="0" strike="noStrike" spc="-1">
                <a:solidFill>
                  <a:srgbClr val="FFFFFF"/>
                </a:solidFill>
                <a:latin typeface="Calibri"/>
              </a:rPr>
              <a:t>Second level</a:t>
            </a:r>
            <a:endParaRPr lang="en-US" sz="2800" b="0" strike="noStrike" spc="-1">
              <a:solidFill>
                <a:srgbClr val="000000"/>
              </a:solidFill>
              <a:latin typeface="Calibri"/>
            </a:endParaRPr>
          </a:p>
          <a:p>
            <a:pPr marL="1143000" lvl="2" indent="-228240">
              <a:lnSpc>
                <a:spcPct val="100000"/>
              </a:lnSpc>
              <a:spcBef>
                <a:spcPts val="479"/>
              </a:spcBef>
              <a:buClr>
                <a:srgbClr val="FFFFFF"/>
              </a:buClr>
              <a:buFont typeface="Arial"/>
              <a:buChar char="•"/>
            </a:pPr>
            <a:r>
              <a:rPr lang="en-US" sz="2400" b="0" strike="noStrike" spc="-1">
                <a:solidFill>
                  <a:srgbClr val="FFFFFF"/>
                </a:solidFill>
                <a:latin typeface="Calibri"/>
              </a:rPr>
              <a:t>Third level</a:t>
            </a:r>
            <a:endParaRPr lang="en-US" sz="2400" b="0" strike="noStrike" spc="-1">
              <a:solidFill>
                <a:srgbClr val="000000"/>
              </a:solidFill>
              <a:latin typeface="Calibri"/>
            </a:endParaRPr>
          </a:p>
          <a:p>
            <a:pPr marL="1600200" lvl="3" indent="-228240">
              <a:lnSpc>
                <a:spcPct val="100000"/>
              </a:lnSpc>
              <a:spcBef>
                <a:spcPts val="400"/>
              </a:spcBef>
              <a:buClr>
                <a:srgbClr val="FFFFFF"/>
              </a:buClr>
              <a:buFont typeface="Arial"/>
              <a:buChar char="–"/>
            </a:pPr>
            <a:r>
              <a:rPr lang="en-US" sz="2000" b="0" strike="noStrike" spc="-1">
                <a:solidFill>
                  <a:srgbClr val="FFFFFF"/>
                </a:solidFill>
                <a:latin typeface="Calibri"/>
              </a:rPr>
              <a:t>Fourth level</a:t>
            </a:r>
            <a:endParaRPr lang="en-US" sz="2000" b="0" strike="noStrike" spc="-1">
              <a:solidFill>
                <a:srgbClr val="000000"/>
              </a:solidFill>
              <a:latin typeface="Calibri"/>
            </a:endParaRPr>
          </a:p>
          <a:p>
            <a:pPr marL="2057400" lvl="4" indent="-228240">
              <a:lnSpc>
                <a:spcPct val="100000"/>
              </a:lnSpc>
              <a:spcBef>
                <a:spcPts val="400"/>
              </a:spcBef>
              <a:buClr>
                <a:srgbClr val="FFFFFF"/>
              </a:buClr>
              <a:buFont typeface="Arial"/>
              <a:buChar char="»"/>
            </a:pPr>
            <a:r>
              <a:rPr lang="en-US" sz="2000" b="0" strike="noStrike" spc="-1">
                <a:solidFill>
                  <a:srgbClr val="FFFFFF"/>
                </a:solidFill>
                <a:latin typeface="Calibri"/>
              </a:rPr>
              <a:t>Fifth level</a:t>
            </a:r>
            <a:endParaRPr lang="en-US" sz="2000" b="0" strike="noStrike" spc="-1">
              <a:solidFill>
                <a:srgbClr val="000000"/>
              </a:solidFill>
              <a:latin typeface="Calibri"/>
            </a:endParaRPr>
          </a:p>
        </p:txBody>
      </p:sp>
      <p:sp>
        <p:nvSpPr>
          <p:cNvPr id="87" name="PlaceHolder 4"/>
          <p:cNvSpPr>
            <a:spLocks noGrp="1"/>
          </p:cNvSpPr>
          <p:nvPr>
            <p:ph type="dt"/>
          </p:nvPr>
        </p:nvSpPr>
        <p:spPr>
          <a:xfrm>
            <a:off x="457200" y="4767120"/>
            <a:ext cx="2133360" cy="273600"/>
          </a:xfrm>
          <a:prstGeom prst="rect">
            <a:avLst/>
          </a:prstGeom>
        </p:spPr>
        <p:txBody>
          <a:bodyPr anchor="ctr">
            <a:noAutofit/>
          </a:bodyPr>
          <a:lstStyle/>
          <a:p>
            <a:pPr>
              <a:lnSpc>
                <a:spcPct val="100000"/>
              </a:lnSpc>
            </a:pPr>
            <a:fld id="{3D512F51-7337-4024-9E77-A0619EEFA926}" type="datetime">
              <a:rPr lang="en-US" sz="1200" b="0" strike="noStrike" spc="-1">
                <a:solidFill>
                  <a:srgbClr val="8B8B8B"/>
                </a:solidFill>
                <a:latin typeface="Calibri"/>
              </a:rPr>
              <a:t>2/26/2026</a:t>
            </a:fld>
            <a:endParaRPr lang="en-US" sz="1200" b="0" strike="noStrike" spc="-1">
              <a:latin typeface="Times New Roman"/>
            </a:endParaRPr>
          </a:p>
        </p:txBody>
      </p:sp>
      <p:sp>
        <p:nvSpPr>
          <p:cNvPr id="88" name="PlaceHolder 5"/>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89" name="PlaceHolder 6"/>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C7FE80CE-9C76-4894-B989-CF21891A4382}"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6"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127" name="PlaceHolder 2"/>
          <p:cNvSpPr>
            <a:spLocks noGrp="1"/>
          </p:cNvSpPr>
          <p:nvPr>
            <p:ph type="title"/>
          </p:nvPr>
        </p:nvSpPr>
        <p:spPr>
          <a:xfrm>
            <a:off x="518040" y="714240"/>
            <a:ext cx="8093160" cy="763200"/>
          </a:xfrm>
          <a:prstGeom prst="rect">
            <a:avLst/>
          </a:prstGeom>
        </p:spPr>
        <p:txBody>
          <a:bodyPr anchor="ctr">
            <a:normAutofit/>
          </a:bodyPr>
          <a:lstStyle/>
          <a:p>
            <a:pPr algn="ctr">
              <a:lnSpc>
                <a:spcPct val="100000"/>
              </a:lnSpc>
            </a:pPr>
            <a:r>
              <a:rPr lang="en-US" sz="3600" b="0" strike="noStrike" spc="-1">
                <a:solidFill>
                  <a:srgbClr val="FFFFFF"/>
                </a:solidFill>
                <a:latin typeface="Calibri"/>
              </a:rPr>
              <a:t>Click to edit Master title style</a:t>
            </a:r>
            <a:endParaRPr lang="en-US" sz="3600" b="0" strike="noStrike" spc="-1">
              <a:solidFill>
                <a:srgbClr val="000000"/>
              </a:solidFill>
              <a:latin typeface="Calibri"/>
            </a:endParaRPr>
          </a:p>
        </p:txBody>
      </p:sp>
      <p:sp>
        <p:nvSpPr>
          <p:cNvPr id="128" name="PlaceHolder 3"/>
          <p:cNvSpPr>
            <a:spLocks noGrp="1"/>
          </p:cNvSpPr>
          <p:nvPr>
            <p:ph type="body"/>
          </p:nvPr>
        </p:nvSpPr>
        <p:spPr>
          <a:xfrm>
            <a:off x="536760" y="1825200"/>
            <a:ext cx="4039920" cy="479520"/>
          </a:xfrm>
          <a:prstGeom prst="rect">
            <a:avLst/>
          </a:prstGeom>
        </p:spPr>
        <p:txBody>
          <a:bodyPr anchor="b">
            <a:noAutofit/>
          </a:bodyPr>
          <a:lstStyle/>
          <a:p>
            <a:pPr algn="ctr">
              <a:lnSpc>
                <a:spcPct val="100000"/>
              </a:lnSpc>
              <a:spcBef>
                <a:spcPts val="479"/>
              </a:spcBef>
              <a:tabLst>
                <a:tab pos="0" algn="l"/>
              </a:tabLst>
            </a:pPr>
            <a:r>
              <a:rPr lang="en-US" sz="2400" b="1" strike="noStrike" spc="-1">
                <a:solidFill>
                  <a:srgbClr val="FFFFFF"/>
                </a:solidFill>
                <a:latin typeface="Calibri"/>
              </a:rPr>
              <a:t>Click to edit Master text styles</a:t>
            </a:r>
            <a:endParaRPr lang="en-US" sz="2400" b="0" strike="noStrike" spc="-1">
              <a:solidFill>
                <a:srgbClr val="000000"/>
              </a:solidFill>
              <a:latin typeface="Calibri"/>
            </a:endParaRPr>
          </a:p>
        </p:txBody>
      </p:sp>
      <p:sp>
        <p:nvSpPr>
          <p:cNvPr id="129" name="PlaceHolder 4"/>
          <p:cNvSpPr>
            <a:spLocks noGrp="1"/>
          </p:cNvSpPr>
          <p:nvPr>
            <p:ph type="body"/>
          </p:nvPr>
        </p:nvSpPr>
        <p:spPr>
          <a:xfrm>
            <a:off x="536760" y="2297520"/>
            <a:ext cx="4039920" cy="2275920"/>
          </a:xfrm>
          <a:prstGeom prst="rect">
            <a:avLst/>
          </a:prstGeom>
        </p:spPr>
        <p:txBody>
          <a:bodyPr>
            <a:noAutofit/>
          </a:bodyPr>
          <a:lstStyle/>
          <a:p>
            <a:pPr marL="343080" indent="-342720" algn="ctr">
              <a:lnSpc>
                <a:spcPct val="100000"/>
              </a:lnSpc>
              <a:spcBef>
                <a:spcPts val="479"/>
              </a:spcBef>
              <a:buClr>
                <a:srgbClr val="FFFFFF"/>
              </a:buClr>
              <a:buFont typeface="Arial"/>
              <a:buChar char="•"/>
            </a:pPr>
            <a:r>
              <a:rPr lang="en-US" sz="2400" b="0" strike="noStrike" spc="-1">
                <a:solidFill>
                  <a:srgbClr val="FFFFFF"/>
                </a:solidFill>
                <a:latin typeface="Calibri"/>
              </a:rPr>
              <a:t>Click to edit Master text styles</a:t>
            </a:r>
            <a:endParaRPr lang="en-US" sz="2400" b="0" strike="noStrike" spc="-1">
              <a:solidFill>
                <a:srgbClr val="000000"/>
              </a:solidFill>
              <a:latin typeface="Calibri"/>
            </a:endParaRPr>
          </a:p>
          <a:p>
            <a:pPr marL="743040" lvl="1" indent="-285480" algn="ctr">
              <a:lnSpc>
                <a:spcPct val="100000"/>
              </a:lnSpc>
              <a:spcBef>
                <a:spcPts val="400"/>
              </a:spcBef>
              <a:buClr>
                <a:srgbClr val="FFFFFF"/>
              </a:buClr>
              <a:buFont typeface="Arial"/>
              <a:buChar char="–"/>
            </a:pPr>
            <a:r>
              <a:rPr lang="en-US" sz="2000" b="0" strike="noStrike" spc="-1">
                <a:solidFill>
                  <a:srgbClr val="FFFFFF"/>
                </a:solidFill>
                <a:latin typeface="Calibri"/>
              </a:rPr>
              <a:t>Second level</a:t>
            </a:r>
            <a:endParaRPr lang="en-US" sz="2000" b="0" strike="noStrike" spc="-1">
              <a:solidFill>
                <a:srgbClr val="000000"/>
              </a:solidFill>
              <a:latin typeface="Calibri"/>
            </a:endParaRPr>
          </a:p>
          <a:p>
            <a:pPr marL="1143000" lvl="2" indent="-228240" algn="ctr">
              <a:lnSpc>
                <a:spcPct val="100000"/>
              </a:lnSpc>
              <a:spcBef>
                <a:spcPts val="360"/>
              </a:spcBef>
              <a:buClr>
                <a:srgbClr val="FFFFFF"/>
              </a:buClr>
              <a:buFont typeface="Arial"/>
              <a:buChar char="•"/>
            </a:pPr>
            <a:r>
              <a:rPr lang="en-US" sz="1800" b="0" strike="noStrike" spc="-1">
                <a:solidFill>
                  <a:srgbClr val="FFFFFF"/>
                </a:solidFill>
                <a:latin typeface="Calibri"/>
              </a:rPr>
              <a:t>Third level</a:t>
            </a:r>
            <a:endParaRPr lang="en-US" sz="1800" b="0" strike="noStrike" spc="-1">
              <a:solidFill>
                <a:srgbClr val="000000"/>
              </a:solidFill>
              <a:latin typeface="Calibri"/>
            </a:endParaRPr>
          </a:p>
          <a:p>
            <a:pPr marL="1600200" lvl="3" indent="-228240" algn="ctr">
              <a:lnSpc>
                <a:spcPct val="100000"/>
              </a:lnSpc>
              <a:spcBef>
                <a:spcPts val="320"/>
              </a:spcBef>
              <a:buClr>
                <a:srgbClr val="FFFFFF"/>
              </a:buClr>
              <a:buFont typeface="Arial"/>
              <a:buChar char="–"/>
            </a:pPr>
            <a:r>
              <a:rPr lang="en-US" sz="1600" b="0" strike="noStrike" spc="-1">
                <a:solidFill>
                  <a:srgbClr val="FFFFFF"/>
                </a:solidFill>
                <a:latin typeface="Calibri"/>
              </a:rPr>
              <a:t>Fourth level</a:t>
            </a:r>
            <a:endParaRPr lang="en-US" sz="1600" b="0" strike="noStrike" spc="-1">
              <a:solidFill>
                <a:srgbClr val="000000"/>
              </a:solidFill>
              <a:latin typeface="Calibri"/>
            </a:endParaRPr>
          </a:p>
          <a:p>
            <a:pPr marL="2057400" lvl="4" indent="-228240" algn="ctr">
              <a:lnSpc>
                <a:spcPct val="100000"/>
              </a:lnSpc>
              <a:spcBef>
                <a:spcPts val="320"/>
              </a:spcBef>
              <a:buClr>
                <a:srgbClr val="FFFFFF"/>
              </a:buClr>
              <a:buFont typeface="Arial"/>
              <a:buChar char="»"/>
            </a:pPr>
            <a:r>
              <a:rPr lang="en-US" sz="1600" b="0" strike="noStrike" spc="-1">
                <a:solidFill>
                  <a:srgbClr val="FFFFFF"/>
                </a:solidFill>
                <a:latin typeface="Calibri"/>
              </a:rPr>
              <a:t>Fifth level</a:t>
            </a:r>
            <a:endParaRPr lang="en-US" sz="1600" b="0" strike="noStrike" spc="-1">
              <a:solidFill>
                <a:srgbClr val="000000"/>
              </a:solidFill>
              <a:latin typeface="Calibri"/>
            </a:endParaRPr>
          </a:p>
        </p:txBody>
      </p:sp>
      <p:sp>
        <p:nvSpPr>
          <p:cNvPr id="130" name="PlaceHolder 5"/>
          <p:cNvSpPr>
            <a:spLocks noGrp="1"/>
          </p:cNvSpPr>
          <p:nvPr>
            <p:ph type="body"/>
          </p:nvPr>
        </p:nvSpPr>
        <p:spPr>
          <a:xfrm>
            <a:off x="4572000" y="1825200"/>
            <a:ext cx="4041360" cy="479520"/>
          </a:xfrm>
          <a:prstGeom prst="rect">
            <a:avLst/>
          </a:prstGeom>
        </p:spPr>
        <p:txBody>
          <a:bodyPr anchor="b">
            <a:noAutofit/>
          </a:bodyPr>
          <a:lstStyle/>
          <a:p>
            <a:pPr algn="ctr">
              <a:lnSpc>
                <a:spcPct val="100000"/>
              </a:lnSpc>
              <a:spcBef>
                <a:spcPts val="479"/>
              </a:spcBef>
              <a:tabLst>
                <a:tab pos="0" algn="l"/>
              </a:tabLst>
            </a:pPr>
            <a:r>
              <a:rPr lang="en-US" sz="2400" b="1" strike="noStrike" spc="-1">
                <a:solidFill>
                  <a:srgbClr val="FFFFFF"/>
                </a:solidFill>
                <a:latin typeface="Calibri"/>
              </a:rPr>
              <a:t>Click to edit Master text styles</a:t>
            </a:r>
            <a:endParaRPr lang="en-US" sz="2400" b="0" strike="noStrike" spc="-1">
              <a:solidFill>
                <a:srgbClr val="000000"/>
              </a:solidFill>
              <a:latin typeface="Calibri"/>
            </a:endParaRPr>
          </a:p>
        </p:txBody>
      </p:sp>
      <p:sp>
        <p:nvSpPr>
          <p:cNvPr id="131" name="PlaceHolder 6"/>
          <p:cNvSpPr>
            <a:spLocks noGrp="1"/>
          </p:cNvSpPr>
          <p:nvPr>
            <p:ph type="body"/>
          </p:nvPr>
        </p:nvSpPr>
        <p:spPr>
          <a:xfrm>
            <a:off x="4572000" y="2297520"/>
            <a:ext cx="4041360" cy="2275920"/>
          </a:xfrm>
          <a:prstGeom prst="rect">
            <a:avLst/>
          </a:prstGeom>
        </p:spPr>
        <p:txBody>
          <a:bodyPr>
            <a:noAutofit/>
          </a:bodyPr>
          <a:lstStyle/>
          <a:p>
            <a:pPr marL="343080" indent="-342720" algn="ctr">
              <a:lnSpc>
                <a:spcPct val="100000"/>
              </a:lnSpc>
              <a:spcBef>
                <a:spcPts val="479"/>
              </a:spcBef>
              <a:buClr>
                <a:srgbClr val="FFFFFF"/>
              </a:buClr>
              <a:buFont typeface="Arial"/>
              <a:buChar char="•"/>
            </a:pPr>
            <a:r>
              <a:rPr lang="en-US" sz="2400" b="0" strike="noStrike" spc="-1">
                <a:solidFill>
                  <a:srgbClr val="FFFFFF"/>
                </a:solidFill>
                <a:latin typeface="Calibri"/>
              </a:rPr>
              <a:t>Click to edit Master text styles</a:t>
            </a:r>
            <a:endParaRPr lang="en-US" sz="2400" b="0" strike="noStrike" spc="-1">
              <a:solidFill>
                <a:srgbClr val="000000"/>
              </a:solidFill>
              <a:latin typeface="Calibri"/>
            </a:endParaRPr>
          </a:p>
          <a:p>
            <a:pPr marL="743040" lvl="1" indent="-285480" algn="ctr">
              <a:lnSpc>
                <a:spcPct val="100000"/>
              </a:lnSpc>
              <a:spcBef>
                <a:spcPts val="400"/>
              </a:spcBef>
              <a:buClr>
                <a:srgbClr val="FFFFFF"/>
              </a:buClr>
              <a:buFont typeface="Arial"/>
              <a:buChar char="–"/>
            </a:pPr>
            <a:r>
              <a:rPr lang="en-US" sz="2000" b="0" strike="noStrike" spc="-1">
                <a:solidFill>
                  <a:srgbClr val="FFFFFF"/>
                </a:solidFill>
                <a:latin typeface="Calibri"/>
              </a:rPr>
              <a:t>Second level</a:t>
            </a:r>
            <a:endParaRPr lang="en-US" sz="2000" b="0" strike="noStrike" spc="-1">
              <a:solidFill>
                <a:srgbClr val="000000"/>
              </a:solidFill>
              <a:latin typeface="Calibri"/>
            </a:endParaRPr>
          </a:p>
          <a:p>
            <a:pPr marL="1143000" lvl="2" indent="-228240" algn="ctr">
              <a:lnSpc>
                <a:spcPct val="100000"/>
              </a:lnSpc>
              <a:spcBef>
                <a:spcPts val="360"/>
              </a:spcBef>
              <a:buClr>
                <a:srgbClr val="FFFFFF"/>
              </a:buClr>
              <a:buFont typeface="Arial"/>
              <a:buChar char="•"/>
            </a:pPr>
            <a:r>
              <a:rPr lang="en-US" sz="1800" b="0" strike="noStrike" spc="-1">
                <a:solidFill>
                  <a:srgbClr val="FFFFFF"/>
                </a:solidFill>
                <a:latin typeface="Calibri"/>
              </a:rPr>
              <a:t>Third level</a:t>
            </a:r>
            <a:endParaRPr lang="en-US" sz="1800" b="0" strike="noStrike" spc="-1">
              <a:solidFill>
                <a:srgbClr val="000000"/>
              </a:solidFill>
              <a:latin typeface="Calibri"/>
            </a:endParaRPr>
          </a:p>
          <a:p>
            <a:pPr marL="1600200" lvl="3" indent="-228240" algn="ctr">
              <a:lnSpc>
                <a:spcPct val="100000"/>
              </a:lnSpc>
              <a:spcBef>
                <a:spcPts val="320"/>
              </a:spcBef>
              <a:buClr>
                <a:srgbClr val="FFFFFF"/>
              </a:buClr>
              <a:buFont typeface="Arial"/>
              <a:buChar char="–"/>
            </a:pPr>
            <a:r>
              <a:rPr lang="en-US" sz="1600" b="0" strike="noStrike" spc="-1">
                <a:solidFill>
                  <a:srgbClr val="FFFFFF"/>
                </a:solidFill>
                <a:latin typeface="Calibri"/>
              </a:rPr>
              <a:t>Fourth level</a:t>
            </a:r>
            <a:endParaRPr lang="en-US" sz="1600" b="0" strike="noStrike" spc="-1">
              <a:solidFill>
                <a:srgbClr val="000000"/>
              </a:solidFill>
              <a:latin typeface="Calibri"/>
            </a:endParaRPr>
          </a:p>
          <a:p>
            <a:pPr marL="2057400" lvl="4" indent="-228240" algn="ctr">
              <a:lnSpc>
                <a:spcPct val="100000"/>
              </a:lnSpc>
              <a:spcBef>
                <a:spcPts val="320"/>
              </a:spcBef>
              <a:buClr>
                <a:srgbClr val="FFFFFF"/>
              </a:buClr>
              <a:buFont typeface="Arial"/>
              <a:buChar char="»"/>
            </a:pPr>
            <a:r>
              <a:rPr lang="en-US" sz="1600" b="0" strike="noStrike" spc="-1">
                <a:solidFill>
                  <a:srgbClr val="FFFFFF"/>
                </a:solidFill>
                <a:latin typeface="Calibri"/>
              </a:rPr>
              <a:t>Fifth level</a:t>
            </a:r>
            <a:endParaRPr lang="en-US" sz="1600" b="0" strike="noStrike" spc="-1">
              <a:solidFill>
                <a:srgbClr val="000000"/>
              </a:solidFill>
              <a:latin typeface="Calibri"/>
            </a:endParaRPr>
          </a:p>
        </p:txBody>
      </p:sp>
      <p:sp>
        <p:nvSpPr>
          <p:cNvPr id="132" name="PlaceHolder 7"/>
          <p:cNvSpPr>
            <a:spLocks noGrp="1"/>
          </p:cNvSpPr>
          <p:nvPr>
            <p:ph type="dt"/>
          </p:nvPr>
        </p:nvSpPr>
        <p:spPr>
          <a:xfrm>
            <a:off x="457200" y="4767120"/>
            <a:ext cx="2133360" cy="273600"/>
          </a:xfrm>
          <a:prstGeom prst="rect">
            <a:avLst/>
          </a:prstGeom>
        </p:spPr>
        <p:txBody>
          <a:bodyPr anchor="ctr">
            <a:noAutofit/>
          </a:bodyPr>
          <a:lstStyle/>
          <a:p>
            <a:pPr>
              <a:lnSpc>
                <a:spcPct val="100000"/>
              </a:lnSpc>
            </a:pPr>
            <a:fld id="{197ACE04-8544-4133-ADE4-8E63D6239608}" type="datetime">
              <a:rPr lang="en-US" sz="1200" b="0" strike="noStrike" spc="-1">
                <a:solidFill>
                  <a:srgbClr val="8B8B8B"/>
                </a:solidFill>
                <a:latin typeface="Calibri"/>
              </a:rPr>
              <a:t>2/26/2026</a:t>
            </a:fld>
            <a:endParaRPr lang="en-US" sz="1200" b="0" strike="noStrike" spc="-1">
              <a:latin typeface="Times New Roman"/>
            </a:endParaRPr>
          </a:p>
        </p:txBody>
      </p:sp>
      <p:sp>
        <p:nvSpPr>
          <p:cNvPr id="133" name="PlaceHolder 8"/>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134" name="PlaceHolder 9"/>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91CEF524-3F23-479A-85B8-5CA2705C964C}"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71"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172" name="PlaceHolder 2"/>
          <p:cNvSpPr>
            <a:spLocks noGrp="1"/>
          </p:cNvSpPr>
          <p:nvPr>
            <p:ph type="dt"/>
          </p:nvPr>
        </p:nvSpPr>
        <p:spPr>
          <a:xfrm>
            <a:off x="457200" y="4767120"/>
            <a:ext cx="2133360" cy="273600"/>
          </a:xfrm>
          <a:prstGeom prst="rect">
            <a:avLst/>
          </a:prstGeom>
        </p:spPr>
        <p:txBody>
          <a:bodyPr anchor="ctr">
            <a:noAutofit/>
          </a:bodyPr>
          <a:lstStyle/>
          <a:p>
            <a:pPr>
              <a:lnSpc>
                <a:spcPct val="100000"/>
              </a:lnSpc>
            </a:pPr>
            <a:fld id="{3DBD060E-EDDD-4C22-A9EA-48A467947480}" type="datetime">
              <a:rPr lang="en-US" sz="1200" b="0" strike="noStrike" spc="-1">
                <a:solidFill>
                  <a:srgbClr val="8B8B8B"/>
                </a:solidFill>
                <a:latin typeface="Calibri"/>
              </a:rPr>
              <a:t>2/26/2026</a:t>
            </a:fld>
            <a:endParaRPr lang="en-US" sz="1200" b="0" strike="noStrike" spc="-1">
              <a:latin typeface="Times New Roman"/>
            </a:endParaRPr>
          </a:p>
        </p:txBody>
      </p:sp>
      <p:sp>
        <p:nvSpPr>
          <p:cNvPr id="173" name="PlaceHolder 3"/>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174" name="PlaceHolder 4"/>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FD444962-3336-4597-B4A8-502D332D64E2}"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image" Target="../media/image9.jp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hyperlink" Target="http://www.lakecountyohio.gov/utilities" TargetMode="Externa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us-west-2.protection.sophos.com/?d=benefitscheckup.org&amp;u=aHR0cHM6Ly9iZW5lZml0c2NoZWNrdXAub3JnLw==&amp;i=NjEzMjYyMTQ4YWNkNzEwZjM4Y2MxOTAy&amp;t=TWJndEszS0NnNlB5d0RNb3k0dnBGb3ZETGttaE1DUGs3d0dxUFBpWVFZQT0=&amp;h=8b40dffe900e4deeb90370faa6707eb1&amp;s=AVNPUEhUT0NFTkNSWVBUSVaQl9W-0I-A3mwtA_Hop-t69NjFfDtZKLol0F7q6aiAmw" TargetMode="External"/><Relationship Id="rId2" Type="http://schemas.openxmlformats.org/officeDocument/2006/relationships/hyperlink" Target="https://us-west-2.protection.sophos.com/?d=aarp.org&amp;u=aHR0cHM6Ly93d3cuYWFycC5vcmcvbW9uZXkvYnVkZ2V0aW5nLXNhdmluZy9pbmZvLTIwMjMvbW9uZXktZml0LWZvci1vbGRlci1hZHVsdHMuaHRtbA==&amp;i=NjEzMjYyMTQ4YWNkNzEwZjM4Y2MxOTAy&amp;t=M2lValEwUTFXaythWDFDeWE4bnlDcUw0elpGbkhtWDJjcVIzMEhJekRWWT0=&amp;h=8b40dffe900e4deeb90370faa6707eb1&amp;s=AVNPUEhUT0NFTkNSWVBUSVaQl9W-0I-A3mwtA_Hop-t69NjFfDtZKLol0F7q6aiAmw" TargetMode="External"/><Relationship Id="rId1" Type="http://schemas.openxmlformats.org/officeDocument/2006/relationships/slideLayout" Target="../slideLayouts/slideLayout41.xml"/><Relationship Id="rId6" Type="http://schemas.openxmlformats.org/officeDocument/2006/relationships/hyperlink" Target="https://us-west-2.protection.sophos.com/?d=saveandinvest.org&amp;u=aHR0cHM6Ly93d3cuc2F2ZWFuZGludmVzdC5vcmcv&amp;i=NjEzMjYyMTQ4YWNkNzEwZjM4Y2MxOTAy&amp;t=UFpLZlA1Qmc4VlBUbWh5V1hOdDg4czFHMDRqdWNnVzZ0d2pMUTBnMDB4az0=&amp;h=8b40dffe900e4deeb90370faa6707eb1&amp;s=AVNPUEhUT0NFTkNSWVBUSVaQl9W-0I-A3mwtA_Hop-t69NjFfDtZKLol0F7q6aiAmw" TargetMode="External"/><Relationship Id="rId5" Type="http://schemas.openxmlformats.org/officeDocument/2006/relationships/hyperlink" Target="https://us-west-2.protection.sophos.com/?d=ohio.gov&amp;u=aHR0cHM6Ly9hZ2luZy5vaGlvLmdvdi9zZXJ2aWNlcy9zaGlw&amp;i=NjEzMjYyMTQ4YWNkNzEwZjM4Y2MxOTAy&amp;t=V0ZIM21WUXJhUGpOOGN1eFhiZEVNWVJRTERRbHZlclpsWkZnR29SbGlsRT0=&amp;h=8b40dffe900e4deeb90370faa6707eb1&amp;s=AVNPUEhUT0NFTkNSWVBUSVaQl9W-0I-A3mwtA_Hop-t69NjFfDtZKLol0F7q6aiAmw" TargetMode="External"/><Relationship Id="rId4" Type="http://schemas.openxmlformats.org/officeDocument/2006/relationships/hyperlink" Target="https://us-west-2.protection.sophos.com/?d=consumerfinance.gov&amp;u=aHR0cHM6Ly93d3cuY29uc3VtZXJmaW5hbmNlLmdvdi9jb25zdW1lci10b29scy9tb25leS1hcy15b3UtZ3Jvdy8=&amp;i=NjEzMjYyMTQ4YWNkNzEwZjM4Y2MxOTAy&amp;t=Sk9ndTYxV3kwNFJBekx0TmpqVkpnSk10OXFLRmZQdWZCcU5hRnRRYkhIWT0=&amp;h=8b40dffe900e4deeb90370faa6707eb1&amp;s=AVNPUEhUT0NFTkNSWVBUSVaQl9W-0I-A3mwtA_Hop-t69NjFfDtZKLol0F7q6aiAmw"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us-west-2.protection.sophos.com/?d=1password.com&amp;u=aHR0cHM6Ly8xcGFzc3dvcmQuY29t&amp;i=NjEzMjYyMTQ4YWNkNzEwZjM4Y2MxOTAy&amp;t=UmQ5WUpza3AveWJlWm1iWGJ2b2MrN2pkelllVks1OCtRUEdjcHFhWnBJZz0=&amp;h=8b40dffe900e4deeb90370faa6707eb1&amp;s=AVNPUEhUT0NFTkNSWVBUSVaQl9W-0I-A3mwtA_Hop-t69NjFfDtZKLol0F7q6aiAmw" TargetMode="External"/><Relationship Id="rId3" Type="http://schemas.openxmlformats.org/officeDocument/2006/relationships/hyperlink" Target="https://us-west-2.protection.sophos.com/?d=experian.com&amp;u=aHR0cHM6Ly93d3cuZXhwZXJpYW4uY29t&amp;i=NjEzMjYyMTQ4YWNkNzEwZjM4Y2MxOTAy&amp;t=YmlybkZiWVQrTmFPQ2V4WFgxVUg0NXZRb0cyVCtPMUNRem55dWN1VTF5UT0=&amp;h=8b40dffe900e4deeb90370faa6707eb1&amp;s=AVNPUEhUT0NFTkNSWVBUSVaQl9W-0I-A3mwtA_Hop-t69NjFfDtZKLol0F7q6aiAmw" TargetMode="External"/><Relationship Id="rId7" Type="http://schemas.openxmlformats.org/officeDocument/2006/relationships/hyperlink" Target="https://us-west-2.protection.sophos.com/?d=lastpass.com&amp;u=aHR0cHM6Ly93d3cubGFzdHBhc3MuY29t&amp;i=NjEzMjYyMTQ4YWNkNzEwZjM4Y2MxOTAy&amp;t=N2lUL2R6U1NoKzNBLzJLSGNEeHZuSFpGWGNUQi9STGpNYm40SlVtSDVrQT0=&amp;h=8b40dffe900e4deeb90370faa6707eb1&amp;s=AVNPUEhUT0NFTkNSWVBUSVaQl9W-0I-A3mwtA_Hop-t69NjFfDtZKLol0F7q6aiAmw" TargetMode="External"/><Relationship Id="rId2" Type="http://schemas.openxmlformats.org/officeDocument/2006/relationships/hyperlink" Target="https://us-west-2.protection.sophos.com/?d=equifax.com&amp;u=aHR0cHM6Ly93d3cuZXF1aWZheC5jb20=&amp;i=NjEzMjYyMTQ4YWNkNzEwZjM4Y2MxOTAy&amp;t=L3hBNkIwaVFNTjVtK0tGNnNiUXF0bEhPOEJOQllYQS9CeUsrc2xacDFNOD0=&amp;h=8b40dffe900e4deeb90370faa6707eb1&amp;s=AVNPUEhUT0NFTkNSWVBUSVaQl9W-0I-A3mwtA_Hop-t69NjFfDtZKLol0F7q6aiAmw" TargetMode="External"/><Relationship Id="rId1" Type="http://schemas.openxmlformats.org/officeDocument/2006/relationships/slideLayout" Target="../slideLayouts/slideLayout42.xml"/><Relationship Id="rId6" Type="http://schemas.openxmlformats.org/officeDocument/2006/relationships/hyperlink" Target="https://us-west-2.protection.sophos.com/?d=norton.com&amp;u=aHR0cHM6Ly9saWZlbG9jay5ub3J0b24uY29t&amp;i=NjEzMjYyMTQ4YWNkNzEwZjM4Y2MxOTAy&amp;t=b0s4QmFhWFVwN0dUbDFlYkxPWDFtY2ZjTkdpZkZuK2IwYTBkdTdHSzhOcz0=&amp;h=8b40dffe900e4deeb90370faa6707eb1&amp;s=AVNPUEhUT0NFTkNSWVBUSVaQl9W-0I-A3mwtA_Hop-t69NjFfDtZKLol0F7q6aiAmw" TargetMode="External"/><Relationship Id="rId5" Type="http://schemas.openxmlformats.org/officeDocument/2006/relationships/hyperlink" Target="https://us-west-2.protection.sophos.com/?d=creditkarma.com&amp;u=aHR0cHM6Ly93d3cuY3JlZGl0a2FybWEuY29t&amp;i=NjEzMjYyMTQ4YWNkNzEwZjM4Y2MxOTAy&amp;t=Und6THoyWGZvOVlQN2tTTXNmZU1oWDVDL1VVMDFvVzNleDAyZ0EwOGRuVT0=&amp;h=8b40dffe900e4deeb90370faa6707eb1&amp;s=AVNPUEhUT0NFTkNSWVBUSVaQl9W-0I-A3mwtA_Hop-t69NjFfDtZKLol0F7q6aiAmw" TargetMode="External"/><Relationship Id="rId4" Type="http://schemas.openxmlformats.org/officeDocument/2006/relationships/hyperlink" Target="https://us-west-2.protection.sophos.com/?d=transunion.com&amp;u=aHR0cHM6Ly93d3cudHJhbnN1bmlvbi5jb20=&amp;i=NjEzMjYyMTQ4YWNkNzEwZjM4Y2MxOTAy&amp;t=cGdvQ1RIeWhCV2YrbmdYREw3Y2NXdG8rOTJKRkYyTEJ4RjIyaElNdWZ1az0=&amp;h=8b40dffe900e4deeb90370faa6707eb1&amp;s=AVNPUEhUT0NFTkNSWVBUSVaQl9W-0I-A3mwtA_Hop-t69NjFfDtZKLol0F7q6aiAm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s-west-2.protection.sophos.com/?d=aarp.org&amp;u=aHR0cHM6Ly9zdGF0ZXMuYWFycC5vcmcvb2hpbw==&amp;i=NjEzMjYyMTQ4YWNkNzEwZjM4Y2MxOTAy&amp;t=c1grRk5uL0NjWGFWc2ZmQ1lzNWtTTDFrWDI0K21CUEcvTWticFBDaXF4az0=&amp;h=8b40dffe900e4deeb90370faa6707eb1&amp;s=AVNPUEhUT0NFTkNSWVBUSVaQl9W-0I-A3mwtA_Hop-t69NjFfDtZKLol0F7q6aiAmw" TargetMode="External"/><Relationship Id="rId2" Type="http://schemas.openxmlformats.org/officeDocument/2006/relationships/hyperlink" Target="https://us-west-2.protection.sophos.com/?d=ohioattorneygeneral.gov&amp;u=aHR0cHM6Ly93d3cub2hpb2F0dG9ybmV5Z2VuZXJhbC5nb3Y=&amp;i=NjEzMjYyMTQ4YWNkNzEwZjM4Y2MxOTAy&amp;t=cndoK1Zyc1lpdFEzcEEvdTF2aUlSWDdnaHo5RVJVNTY4WDNOZm56STMrST0=&amp;h=8b40dffe900e4deeb90370faa6707eb1&amp;s=AVNPUEhUT0NFTkNSWVBUSVaQl9W-0I-A3mwtA_Hop-t69NjFfDtZKLol0F7q6aiAmw" TargetMode="Externa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92869" y="3471863"/>
            <a:ext cx="3271837" cy="1600200"/>
          </a:xfrm>
          <a:prstGeom prst="rect">
            <a:avLst/>
          </a:prstGeom>
          <a:noFill/>
          <a:ln w="0">
            <a:noFill/>
          </a:ln>
          <a:effectLst>
            <a:outerShdw dist="37674" dir="2700000">
              <a:srgbClr val="000000">
                <a:alpha val="40000"/>
              </a:srgbClr>
            </a:outerShdw>
          </a:effectLst>
        </p:spPr>
        <p:txBody>
          <a:bodyPr anchor="ctr">
            <a:normAutofit fontScale="85000" lnSpcReduction="10000"/>
          </a:bodyPr>
          <a:lstStyle/>
          <a:p>
            <a:pPr algn="ctr"/>
            <a:r>
              <a:rPr lang="en-US" sz="3200" strike="noStrike" spc="-1" dirty="0">
                <a:solidFill>
                  <a:srgbClr val="FFFFFF"/>
                </a:solidFill>
                <a:latin typeface="Calibri"/>
              </a:rPr>
              <a:t>MICHAEL ZUREN, PhD</a:t>
            </a:r>
            <a:br>
              <a:rPr sz="3200" dirty="0"/>
            </a:br>
            <a:r>
              <a:rPr lang="en-US" sz="4500" strike="noStrike" spc="-1" dirty="0">
                <a:solidFill>
                  <a:srgbClr val="FFFFFF"/>
                </a:solidFill>
                <a:latin typeface="Calibri"/>
              </a:rPr>
              <a:t>Lake County Treasurer</a:t>
            </a:r>
          </a:p>
        </p:txBody>
      </p:sp>
      <p:sp>
        <p:nvSpPr>
          <p:cNvPr id="2" name="TextBox 1"/>
          <p:cNvSpPr txBox="1"/>
          <p:nvPr/>
        </p:nvSpPr>
        <p:spPr>
          <a:xfrm>
            <a:off x="5154966" y="3558217"/>
            <a:ext cx="4050507" cy="954107"/>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Lake County Council </a:t>
            </a:r>
          </a:p>
          <a:p>
            <a:r>
              <a:rPr lang="en-US" sz="2800" b="1" dirty="0">
                <a:solidFill>
                  <a:schemeClr val="bg1"/>
                </a:solidFill>
                <a:latin typeface="Calibri" panose="020F0502020204030204" pitchFamily="34" charset="0"/>
                <a:cs typeface="Calibri" panose="020F0502020204030204" pitchFamily="34" charset="0"/>
              </a:rPr>
              <a:t>on Aging</a:t>
            </a:r>
            <a:endParaRPr lang="en-US" sz="32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973" y="661062"/>
            <a:ext cx="7096540" cy="1485791"/>
          </a:xfrm>
        </p:spPr>
        <p:txBody>
          <a:bodyPr/>
          <a:lstStyle/>
          <a:p>
            <a:r>
              <a:rPr lang="en-US" sz="5400" dirty="0"/>
              <a:t>FINANCIAL TIPS FOR SENIORS CITIZENS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9031" y="2146852"/>
            <a:ext cx="3546422" cy="2348120"/>
          </a:xfrm>
          <a:prstGeom prst="rect">
            <a:avLst/>
          </a:prstGeom>
        </p:spPr>
      </p:pic>
    </p:spTree>
    <p:extLst>
      <p:ext uri="{BB962C8B-B14F-4D97-AF65-F5344CB8AC3E}">
        <p14:creationId xmlns:p14="http://schemas.microsoft.com/office/powerpoint/2010/main" val="363118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9C8D-F556-D0A0-0EE1-A508935040B6}"/>
              </a:ext>
            </a:extLst>
          </p:cNvPr>
          <p:cNvSpPr>
            <a:spLocks noGrp="1"/>
          </p:cNvSpPr>
          <p:nvPr>
            <p:ph type="title"/>
          </p:nvPr>
        </p:nvSpPr>
        <p:spPr>
          <a:xfrm>
            <a:off x="974360" y="719528"/>
            <a:ext cx="7195279" cy="1912236"/>
          </a:xfrm>
        </p:spPr>
        <p:txBody>
          <a:bodyPr/>
          <a:lstStyle/>
          <a:p>
            <a:r>
              <a:rPr lang="en-US" dirty="0"/>
              <a:t>Objectives: </a:t>
            </a:r>
            <a:br>
              <a:rPr lang="en-US" dirty="0"/>
            </a:br>
            <a:r>
              <a:rPr lang="en-US" sz="2600" dirty="0"/>
              <a:t>Guard against identity theft</a:t>
            </a:r>
            <a:br>
              <a:rPr lang="en-US" sz="2600" dirty="0"/>
            </a:br>
            <a:br>
              <a:rPr lang="en-US" sz="2600" dirty="0"/>
            </a:br>
            <a:r>
              <a:rPr lang="en-US" sz="2600" dirty="0"/>
              <a:t>Manage your money</a:t>
            </a:r>
            <a:br>
              <a:rPr lang="en-US" sz="2600" dirty="0"/>
            </a:br>
            <a:br>
              <a:rPr lang="en-US" sz="2600" dirty="0"/>
            </a:br>
            <a:r>
              <a:rPr lang="en-US" sz="2600" dirty="0"/>
              <a:t>How to identify &amp; report financial exploitation</a:t>
            </a:r>
            <a:br>
              <a:rPr lang="en-US" sz="2600" dirty="0"/>
            </a:br>
            <a:br>
              <a:rPr lang="en-US" sz="2600" dirty="0"/>
            </a:br>
            <a:r>
              <a:rPr lang="en-US" sz="2600" dirty="0"/>
              <a:t>Resources &amp; information on protecting your assets</a:t>
            </a:r>
          </a:p>
        </p:txBody>
      </p:sp>
    </p:spTree>
    <p:extLst>
      <p:ext uri="{BB962C8B-B14F-4D97-AF65-F5344CB8AC3E}">
        <p14:creationId xmlns:p14="http://schemas.microsoft.com/office/powerpoint/2010/main" val="119493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D121-4A55-6A91-AFDF-161AE529BA76}"/>
              </a:ext>
            </a:extLst>
          </p:cNvPr>
          <p:cNvSpPr>
            <a:spLocks noGrp="1"/>
          </p:cNvSpPr>
          <p:nvPr>
            <p:ph type="title"/>
          </p:nvPr>
        </p:nvSpPr>
        <p:spPr>
          <a:xfrm>
            <a:off x="1919766" y="1206323"/>
            <a:ext cx="5439379" cy="668438"/>
          </a:xfrm>
        </p:spPr>
        <p:txBody>
          <a:bodyPr/>
          <a:lstStyle/>
          <a:p>
            <a:r>
              <a:rPr lang="en-US" sz="4400" dirty="0"/>
              <a:t>Why are older adults at risk of financial exploitation?</a:t>
            </a:r>
          </a:p>
        </p:txBody>
      </p:sp>
    </p:spTree>
    <p:extLst>
      <p:ext uri="{BB962C8B-B14F-4D97-AF65-F5344CB8AC3E}">
        <p14:creationId xmlns:p14="http://schemas.microsoft.com/office/powerpoint/2010/main" val="378168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51648B-BD3D-564C-932B-1CD1BC298E1F}"/>
              </a:ext>
            </a:extLst>
          </p:cNvPr>
          <p:cNvSpPr txBox="1"/>
          <p:nvPr/>
        </p:nvSpPr>
        <p:spPr>
          <a:xfrm>
            <a:off x="59961" y="65187"/>
            <a:ext cx="9084039" cy="5078313"/>
          </a:xfrm>
          <a:prstGeom prst="rect">
            <a:avLst/>
          </a:prstGeom>
          <a:noFill/>
        </p:spPr>
        <p:txBody>
          <a:bodyPr wrap="square" rtlCol="0">
            <a:spAutoFit/>
          </a:bodyPr>
          <a:lstStyle/>
          <a:p>
            <a:r>
              <a:rPr lang="en-US" sz="3600" b="1" dirty="0">
                <a:solidFill>
                  <a:schemeClr val="bg1"/>
                </a:solidFill>
              </a:rPr>
              <a:t>Some older adults may:</a:t>
            </a:r>
          </a:p>
          <a:p>
            <a:endParaRPr lang="en-US" sz="3600" b="1" dirty="0">
              <a:solidFill>
                <a:schemeClr val="bg1"/>
              </a:solidFill>
            </a:endParaRPr>
          </a:p>
          <a:p>
            <a:pPr marL="285750" indent="-285750">
              <a:buFont typeface="Arial" panose="020B0604020202020204" pitchFamily="34" charset="0"/>
              <a:buChar char="•"/>
            </a:pPr>
            <a:r>
              <a:rPr lang="en-US" sz="3600" b="1" dirty="0">
                <a:solidFill>
                  <a:schemeClr val="bg1"/>
                </a:solidFill>
              </a:rPr>
              <a:t>Have regular income and accumulated assets.</a:t>
            </a:r>
          </a:p>
          <a:p>
            <a:pPr marL="285750" indent="-285750">
              <a:buFont typeface="Arial" panose="020B0604020202020204" pitchFamily="34" charset="0"/>
              <a:buChar char="•"/>
            </a:pPr>
            <a:r>
              <a:rPr lang="en-US" sz="3600" b="1" dirty="0">
                <a:solidFill>
                  <a:schemeClr val="bg1"/>
                </a:solidFill>
              </a:rPr>
              <a:t>Be trusting and polite.</a:t>
            </a:r>
          </a:p>
          <a:p>
            <a:pPr marL="285750" indent="-285750">
              <a:buFont typeface="Arial" panose="020B0604020202020204" pitchFamily="34" charset="0"/>
              <a:buChar char="•"/>
            </a:pPr>
            <a:r>
              <a:rPr lang="en-US" sz="3600" b="1" dirty="0">
                <a:solidFill>
                  <a:schemeClr val="bg1"/>
                </a:solidFill>
              </a:rPr>
              <a:t>Be lonely and socially isolated.</a:t>
            </a:r>
          </a:p>
          <a:p>
            <a:pPr marL="285750" indent="-285750">
              <a:buFont typeface="Arial" panose="020B0604020202020204" pitchFamily="34" charset="0"/>
              <a:buChar char="•"/>
            </a:pPr>
            <a:r>
              <a:rPr lang="en-US" sz="3600" b="1" dirty="0">
                <a:solidFill>
                  <a:schemeClr val="bg1"/>
                </a:solidFill>
              </a:rPr>
              <a:t>Be vulnerable due to grief from the loss of a spouse, family member, friend, or pet.</a:t>
            </a:r>
          </a:p>
        </p:txBody>
      </p:sp>
    </p:spTree>
    <p:extLst>
      <p:ext uri="{BB962C8B-B14F-4D97-AF65-F5344CB8AC3E}">
        <p14:creationId xmlns:p14="http://schemas.microsoft.com/office/powerpoint/2010/main" val="209287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195B-86B6-8FFC-5D36-9EF2E7041E10}"/>
              </a:ext>
            </a:extLst>
          </p:cNvPr>
          <p:cNvSpPr>
            <a:spLocks noGrp="1"/>
          </p:cNvSpPr>
          <p:nvPr>
            <p:ph type="title"/>
          </p:nvPr>
        </p:nvSpPr>
        <p:spPr>
          <a:xfrm>
            <a:off x="1924050" y="1453661"/>
            <a:ext cx="5439379" cy="668438"/>
          </a:xfrm>
        </p:spPr>
        <p:txBody>
          <a:bodyPr/>
          <a:lstStyle/>
          <a:p>
            <a:r>
              <a:rPr lang="en-US" dirty="0"/>
              <a:t>Exploitation by Caregivers and </a:t>
            </a:r>
            <a:br>
              <a:rPr lang="en-US" dirty="0"/>
            </a:br>
            <a:r>
              <a:rPr lang="en-US" dirty="0"/>
              <a:t>In-Home Helpers – Tips to Defend Yourself at Home</a:t>
            </a:r>
          </a:p>
        </p:txBody>
      </p:sp>
      <p:pic>
        <p:nvPicPr>
          <p:cNvPr id="3074" name="Picture 2" descr="15 Modern Ranch Style Homes: Curb Appeal | brick&amp;batten">
            <a:extLst>
              <a:ext uri="{FF2B5EF4-FFF2-40B4-BE49-F238E27FC236}">
                <a16:creationId xmlns:a16="http://schemas.microsoft.com/office/drawing/2014/main" id="{1D44AB0C-D540-E290-BCF1-A10C12C2B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5" y="116733"/>
            <a:ext cx="2783225" cy="152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5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D836E7-228F-C6EB-C1E3-1BE7AB9A9A9C}"/>
              </a:ext>
            </a:extLst>
          </p:cNvPr>
          <p:cNvSpPr txBox="1"/>
          <p:nvPr/>
        </p:nvSpPr>
        <p:spPr>
          <a:xfrm>
            <a:off x="97436" y="126742"/>
            <a:ext cx="9046564" cy="501675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Secure your private financial documents.</a:t>
            </a:r>
          </a:p>
          <a:p>
            <a:pPr marL="285750" indent="-285750">
              <a:buFont typeface="Arial" panose="020B0604020202020204" pitchFamily="34" charset="0"/>
              <a:buChar char="•"/>
            </a:pPr>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Require receipts for purchases made by helpers.</a:t>
            </a:r>
          </a:p>
          <a:p>
            <a:pPr marL="285750" indent="-285750">
              <a:buFont typeface="Arial" panose="020B0604020202020204" pitchFamily="34" charset="0"/>
              <a:buChar char="•"/>
            </a:pPr>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Monitor bank accounts and telephone bills.</a:t>
            </a:r>
          </a:p>
          <a:p>
            <a:pPr marL="285750" indent="-285750">
              <a:buFont typeface="Arial" panose="020B0604020202020204" pitchFamily="34" charset="0"/>
              <a:buChar char="•"/>
            </a:pPr>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Do not let hired caregivers or helpers open your mail, pay your bills, or manage your finances.</a:t>
            </a:r>
          </a:p>
        </p:txBody>
      </p:sp>
    </p:spTree>
    <p:extLst>
      <p:ext uri="{BB962C8B-B14F-4D97-AF65-F5344CB8AC3E}">
        <p14:creationId xmlns:p14="http://schemas.microsoft.com/office/powerpoint/2010/main" val="34455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BA050D-F4B2-2840-17D8-3C5EE6572840}"/>
              </a:ext>
            </a:extLst>
          </p:cNvPr>
          <p:cNvSpPr txBox="1"/>
          <p:nvPr/>
        </p:nvSpPr>
        <p:spPr>
          <a:xfrm>
            <a:off x="232348" y="352269"/>
            <a:ext cx="8724275" cy="4154984"/>
          </a:xfrm>
          <a:prstGeom prst="rect">
            <a:avLst/>
          </a:prstGeom>
          <a:noFill/>
        </p:spPr>
        <p:txBody>
          <a:bodyPr wrap="square">
            <a:spAutoFit/>
          </a:bodyPr>
          <a:lstStyle/>
          <a:p>
            <a:pPr marL="285750" indent="-285750">
              <a:buFont typeface="Arial" panose="020B0604020202020204" pitchFamily="34" charset="0"/>
              <a:buChar char="•"/>
            </a:pPr>
            <a:r>
              <a:rPr lang="en-US" sz="4400" b="1" dirty="0">
                <a:solidFill>
                  <a:schemeClr val="bg1"/>
                </a:solidFill>
              </a:rPr>
              <a:t>Never let caregivers use your credit/debit card to run errands or make purchases.</a:t>
            </a:r>
          </a:p>
          <a:p>
            <a:pPr marL="285750" indent="-285750">
              <a:buFont typeface="Arial" panose="020B0604020202020204" pitchFamily="34" charset="0"/>
              <a:buChar char="•"/>
            </a:pPr>
            <a:endParaRPr lang="en-US" sz="4400" b="1" dirty="0">
              <a:solidFill>
                <a:schemeClr val="bg1"/>
              </a:solidFill>
            </a:endParaRPr>
          </a:p>
          <a:p>
            <a:pPr marL="285750" indent="-285750">
              <a:buFont typeface="Arial" panose="020B0604020202020204" pitchFamily="34" charset="0"/>
              <a:buChar char="•"/>
            </a:pPr>
            <a:r>
              <a:rPr lang="en-US" sz="4400" b="1" dirty="0">
                <a:solidFill>
                  <a:schemeClr val="bg1"/>
                </a:solidFill>
              </a:rPr>
              <a:t>Check your free credit reports at annualcreditreport.com</a:t>
            </a:r>
          </a:p>
        </p:txBody>
      </p:sp>
    </p:spTree>
    <p:extLst>
      <p:ext uri="{BB962C8B-B14F-4D97-AF65-F5344CB8AC3E}">
        <p14:creationId xmlns:p14="http://schemas.microsoft.com/office/powerpoint/2010/main" val="3009384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90" y="981657"/>
            <a:ext cx="7185992" cy="3661779"/>
          </a:xfrm>
        </p:spPr>
        <p:txBody>
          <a:bodyPr/>
          <a:lstStyle/>
          <a:p>
            <a:r>
              <a:rPr lang="en-US" sz="3600" dirty="0"/>
              <a:t>Budget Closely and Track Expenses</a:t>
            </a:r>
            <a:br>
              <a:rPr lang="en-US" sz="3600" dirty="0"/>
            </a:br>
            <a:br>
              <a:rPr lang="en-US" sz="3600" dirty="0"/>
            </a:br>
            <a:r>
              <a:rPr lang="en-US" sz="3600" dirty="0"/>
              <a:t>Never Stop Learning About Finances</a:t>
            </a:r>
            <a:br>
              <a:rPr lang="en-US" sz="3600" dirty="0"/>
            </a:br>
            <a:br>
              <a:rPr lang="en-US" sz="3600" dirty="0"/>
            </a:br>
            <a:r>
              <a:rPr lang="en-US" sz="3600" dirty="0"/>
              <a:t>Automate Your Finances</a:t>
            </a:r>
          </a:p>
        </p:txBody>
      </p:sp>
    </p:spTree>
    <p:extLst>
      <p:ext uri="{BB962C8B-B14F-4D97-AF65-F5344CB8AC3E}">
        <p14:creationId xmlns:p14="http://schemas.microsoft.com/office/powerpoint/2010/main" val="1611537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40D1BA-03C9-00B1-2F51-D04949E42287}"/>
              </a:ext>
            </a:extLst>
          </p:cNvPr>
          <p:cNvSpPr txBox="1"/>
          <p:nvPr/>
        </p:nvSpPr>
        <p:spPr>
          <a:xfrm>
            <a:off x="1159983" y="680777"/>
            <a:ext cx="7135318" cy="3323987"/>
          </a:xfrm>
          <a:prstGeom prst="rect">
            <a:avLst/>
          </a:prstGeom>
          <a:noFill/>
        </p:spPr>
        <p:txBody>
          <a:bodyPr wrap="square" rtlCol="0">
            <a:spAutoFit/>
          </a:bodyPr>
          <a:lstStyle/>
          <a:p>
            <a:r>
              <a:rPr lang="en-US" sz="3000" b="1" dirty="0">
                <a:solidFill>
                  <a:schemeClr val="bg1"/>
                </a:solidFill>
              </a:rPr>
              <a:t>How do I check the credentials of my financial adviser?</a:t>
            </a:r>
          </a:p>
          <a:p>
            <a:endParaRPr lang="en-US" sz="3000" b="1" dirty="0">
              <a:solidFill>
                <a:schemeClr val="bg1"/>
              </a:solidFill>
            </a:endParaRPr>
          </a:p>
          <a:p>
            <a:r>
              <a:rPr lang="en-US" sz="3000" b="1" dirty="0">
                <a:solidFill>
                  <a:schemeClr val="bg1"/>
                </a:solidFill>
              </a:rPr>
              <a:t>You can check a broker’s background via the Financial Industry Regulatory Authority (FINRA) </a:t>
            </a:r>
            <a:r>
              <a:rPr lang="en-US" sz="3000" b="1" dirty="0" err="1">
                <a:solidFill>
                  <a:schemeClr val="bg1"/>
                </a:solidFill>
              </a:rPr>
              <a:t>BrokerCheck</a:t>
            </a:r>
            <a:r>
              <a:rPr lang="en-US" sz="3000" b="1" dirty="0">
                <a:solidFill>
                  <a:schemeClr val="bg1"/>
                </a:solidFill>
              </a:rPr>
              <a:t> at finra.org or by calling 1-800-289-9999</a:t>
            </a:r>
          </a:p>
        </p:txBody>
      </p:sp>
    </p:spTree>
    <p:extLst>
      <p:ext uri="{BB962C8B-B14F-4D97-AF65-F5344CB8AC3E}">
        <p14:creationId xmlns:p14="http://schemas.microsoft.com/office/powerpoint/2010/main" val="507088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C746-7A45-AAC7-922E-6411E083CF08}"/>
              </a:ext>
            </a:extLst>
          </p:cNvPr>
          <p:cNvSpPr>
            <a:spLocks noGrp="1"/>
          </p:cNvSpPr>
          <p:nvPr>
            <p:ph type="title"/>
          </p:nvPr>
        </p:nvSpPr>
        <p:spPr>
          <a:xfrm>
            <a:off x="1038069" y="925976"/>
            <a:ext cx="7067862" cy="668438"/>
          </a:xfrm>
        </p:spPr>
        <p:txBody>
          <a:bodyPr/>
          <a:lstStyle/>
          <a:p>
            <a:r>
              <a:rPr lang="en-US" dirty="0"/>
              <a:t>Scam where debt collectors try to trick their victims into paying a debt that doesn’t exist,  and demand the debt is paid immediately!</a:t>
            </a:r>
          </a:p>
        </p:txBody>
      </p:sp>
    </p:spTree>
    <p:extLst>
      <p:ext uri="{BB962C8B-B14F-4D97-AF65-F5344CB8AC3E}">
        <p14:creationId xmlns:p14="http://schemas.microsoft.com/office/powerpoint/2010/main" val="195894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ench in the park">
            <a:extLst>
              <a:ext uri="{FF2B5EF4-FFF2-40B4-BE49-F238E27FC236}">
                <a16:creationId xmlns:a16="http://schemas.microsoft.com/office/drawing/2014/main" id="{890E0E0D-895B-53CD-85B9-4966869C86F5}"/>
              </a:ext>
            </a:extLst>
          </p:cNvPr>
          <p:cNvPicPr>
            <a:picLocks noChangeAspect="1"/>
          </p:cNvPicPr>
          <p:nvPr/>
        </p:nvPicPr>
        <p:blipFill>
          <a:blip r:embed="rId2"/>
          <a:srcRect l="6237" r="-2" b="-2"/>
          <a:stretch>
            <a:fillRect/>
          </a:stretch>
        </p:blipFill>
        <p:spPr>
          <a:xfrm>
            <a:off x="20" y="10"/>
            <a:ext cx="6124155" cy="51434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F31BCD4-6D1F-A364-C92C-A6F6E3C326FA}"/>
              </a:ext>
            </a:extLst>
          </p:cNvPr>
          <p:cNvSpPr txBox="1"/>
          <p:nvPr/>
        </p:nvSpPr>
        <p:spPr>
          <a:xfrm>
            <a:off x="6044947" y="351909"/>
            <a:ext cx="2866642" cy="4439682"/>
          </a:xfrm>
          <a:prstGeom prst="rect">
            <a:avLst/>
          </a:prstGeom>
        </p:spPr>
        <p:txBody>
          <a:bodyPr vert="horz" lIns="91440" tIns="45720" rIns="91440" bIns="45720" rtlCol="0">
            <a:noAutofit/>
          </a:bodyPr>
          <a:lstStyle/>
          <a:p>
            <a:pPr indent="-228600" algn="ctr">
              <a:lnSpc>
                <a:spcPct val="90000"/>
              </a:lnSpc>
              <a:spcAft>
                <a:spcPts val="600"/>
              </a:spcAft>
              <a:buFont typeface="Arial" panose="020B0604020202020204" pitchFamily="34" charset="0"/>
              <a:buChar char="•"/>
            </a:pPr>
            <a:r>
              <a:rPr lang="en-US" sz="2600" dirty="0"/>
              <a:t>LAKE COUNTY </a:t>
            </a:r>
            <a:r>
              <a:rPr lang="en-US" sz="2600" u="sng" dirty="0"/>
              <a:t>DOUBLES</a:t>
            </a:r>
            <a:r>
              <a:rPr lang="en-US" sz="2600" dirty="0"/>
              <a:t> HOMESTEAD AND OWNER OCCUPANCY CREDITS FOR (one year) </a:t>
            </a:r>
          </a:p>
          <a:p>
            <a:pPr algn="ctr">
              <a:lnSpc>
                <a:spcPct val="90000"/>
              </a:lnSpc>
              <a:spcAft>
                <a:spcPts val="600"/>
              </a:spcAft>
            </a:pPr>
            <a:endParaRPr lang="en-US" sz="2600" dirty="0"/>
          </a:p>
          <a:p>
            <a:pPr indent="-228600" algn="ctr">
              <a:lnSpc>
                <a:spcPct val="90000"/>
              </a:lnSpc>
              <a:spcAft>
                <a:spcPts val="600"/>
              </a:spcAft>
              <a:buFont typeface="Arial" panose="020B0604020202020204" pitchFamily="34" charset="0"/>
              <a:buChar char="•"/>
            </a:pPr>
            <a:r>
              <a:rPr lang="en-US" sz="2600" dirty="0"/>
              <a:t>2026 PAYABLE 2025 PROPERTY TAXES</a:t>
            </a:r>
          </a:p>
        </p:txBody>
      </p:sp>
    </p:spTree>
    <p:extLst>
      <p:ext uri="{BB962C8B-B14F-4D97-AF65-F5344CB8AC3E}">
        <p14:creationId xmlns:p14="http://schemas.microsoft.com/office/powerpoint/2010/main" val="120568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4972-4C1C-C4EF-0B28-8B340FF50817}"/>
              </a:ext>
            </a:extLst>
          </p:cNvPr>
          <p:cNvSpPr>
            <a:spLocks noGrp="1"/>
          </p:cNvSpPr>
          <p:nvPr>
            <p:ph type="title"/>
          </p:nvPr>
        </p:nvSpPr>
        <p:spPr>
          <a:xfrm>
            <a:off x="839449" y="644577"/>
            <a:ext cx="7375159" cy="3912433"/>
          </a:xfrm>
        </p:spPr>
        <p:txBody>
          <a:bodyPr/>
          <a:lstStyle/>
          <a:p>
            <a:r>
              <a:rPr lang="en-US" dirty="0"/>
              <a:t>Planning ahead:</a:t>
            </a:r>
            <a:br>
              <a:rPr lang="en-US" dirty="0"/>
            </a:br>
            <a:br>
              <a:rPr lang="en-US" dirty="0"/>
            </a:br>
            <a:r>
              <a:rPr lang="en-US" dirty="0"/>
              <a:t>* </a:t>
            </a:r>
            <a:r>
              <a:rPr lang="en-US" sz="3200" dirty="0"/>
              <a:t>Gives you control and options for your situation</a:t>
            </a:r>
            <a:br>
              <a:rPr lang="en-US" sz="3200" dirty="0"/>
            </a:br>
            <a:br>
              <a:rPr lang="en-US" sz="3200" dirty="0"/>
            </a:br>
            <a:r>
              <a:rPr lang="en-US" sz="3200" dirty="0"/>
              <a:t>* Allows time for gathering information, comparing options, and determining how to handle it</a:t>
            </a:r>
          </a:p>
        </p:txBody>
      </p:sp>
    </p:spTree>
    <p:extLst>
      <p:ext uri="{BB962C8B-B14F-4D97-AF65-F5344CB8AC3E}">
        <p14:creationId xmlns:p14="http://schemas.microsoft.com/office/powerpoint/2010/main" val="2381258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53548" cy="31632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548" y="-10418"/>
            <a:ext cx="4231585" cy="3173689"/>
          </a:xfrm>
          <a:prstGeom prst="rect">
            <a:avLst/>
          </a:prstGeom>
        </p:spPr>
      </p:pic>
      <p:sp>
        <p:nvSpPr>
          <p:cNvPr id="6" name="Title 5"/>
          <p:cNvSpPr>
            <a:spLocks noGrp="1"/>
          </p:cNvSpPr>
          <p:nvPr>
            <p:ph type="title"/>
          </p:nvPr>
        </p:nvSpPr>
        <p:spPr>
          <a:xfrm>
            <a:off x="655984" y="3523281"/>
            <a:ext cx="7827065" cy="668438"/>
          </a:xfrm>
        </p:spPr>
        <p:txBody>
          <a:bodyPr/>
          <a:lstStyle/>
          <a:p>
            <a:r>
              <a:rPr lang="en-US" sz="3600" dirty="0"/>
              <a:t>KEEP A CLOSE EYE ON CREDIT</a:t>
            </a:r>
          </a:p>
        </p:txBody>
      </p:sp>
    </p:spTree>
    <p:extLst>
      <p:ext uri="{BB962C8B-B14F-4D97-AF65-F5344CB8AC3E}">
        <p14:creationId xmlns:p14="http://schemas.microsoft.com/office/powerpoint/2010/main" val="346364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52" y="4036084"/>
            <a:ext cx="8093160" cy="763200"/>
          </a:xfrm>
        </p:spPr>
        <p:txBody>
          <a:bodyPr/>
          <a:lstStyle/>
          <a:p>
            <a:r>
              <a:rPr lang="en-US" dirty="0">
                <a:solidFill>
                  <a:schemeClr val="bg1"/>
                </a:solidFill>
              </a:rPr>
              <a:t>Your Personal Monthly Budget</a:t>
            </a:r>
          </a:p>
        </p:txBody>
      </p:sp>
    </p:spTree>
    <p:extLst>
      <p:ext uri="{BB962C8B-B14F-4D97-AF65-F5344CB8AC3E}">
        <p14:creationId xmlns:p14="http://schemas.microsoft.com/office/powerpoint/2010/main" val="1575450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AC48D7-67D7-D116-3B12-86A7801AF328}"/>
              </a:ext>
            </a:extLst>
          </p:cNvPr>
          <p:cNvSpPr txBox="1"/>
          <p:nvPr/>
        </p:nvSpPr>
        <p:spPr>
          <a:xfrm>
            <a:off x="2289842" y="176732"/>
            <a:ext cx="5993546" cy="369332"/>
          </a:xfrm>
          <a:prstGeom prst="rect">
            <a:avLst/>
          </a:prstGeom>
          <a:noFill/>
        </p:spPr>
        <p:txBody>
          <a:bodyPr wrap="square" rtlCol="0">
            <a:spAutoFit/>
          </a:bodyPr>
          <a:lstStyle/>
          <a:p>
            <a:r>
              <a:rPr lang="en-US" dirty="0">
                <a:solidFill>
                  <a:schemeClr val="bg1"/>
                </a:solidFill>
              </a:rPr>
              <a:t>                       Most Used Local Services</a:t>
            </a:r>
          </a:p>
        </p:txBody>
      </p:sp>
      <p:sp>
        <p:nvSpPr>
          <p:cNvPr id="3" name="TextBox 2">
            <a:extLst>
              <a:ext uri="{FF2B5EF4-FFF2-40B4-BE49-F238E27FC236}">
                <a16:creationId xmlns:a16="http://schemas.microsoft.com/office/drawing/2014/main" id="{4BE0766C-EC8E-02CE-5B20-7A4C46301FD6}"/>
              </a:ext>
            </a:extLst>
          </p:cNvPr>
          <p:cNvSpPr txBox="1"/>
          <p:nvPr/>
        </p:nvSpPr>
        <p:spPr>
          <a:xfrm>
            <a:off x="1921009" y="829876"/>
            <a:ext cx="7353619" cy="3939540"/>
          </a:xfrm>
          <a:prstGeom prst="rect">
            <a:avLst/>
          </a:prstGeom>
          <a:noFill/>
        </p:spPr>
        <p:txBody>
          <a:bodyPr wrap="square" rtlCol="0">
            <a:spAutoFit/>
          </a:bodyPr>
          <a:lstStyle/>
          <a:p>
            <a:pPr lvl="0"/>
            <a:r>
              <a:rPr lang="en-US" b="1" dirty="0">
                <a:solidFill>
                  <a:schemeClr val="bg1"/>
                </a:solidFill>
              </a:rPr>
              <a:t>1. Nutrition Programs (Meals)</a:t>
            </a:r>
            <a:r>
              <a:rPr lang="en-US" dirty="0">
                <a:solidFill>
                  <a:schemeClr val="bg1"/>
                </a:solidFill>
              </a:rPr>
              <a:t> </a:t>
            </a:r>
            <a:endParaRPr lang="en-US" sz="1600" dirty="0">
              <a:solidFill>
                <a:schemeClr val="bg1"/>
              </a:solidFill>
            </a:endParaRPr>
          </a:p>
          <a:p>
            <a:pPr lvl="1"/>
            <a:r>
              <a:rPr lang="en-US" b="1" dirty="0">
                <a:solidFill>
                  <a:schemeClr val="bg1"/>
                </a:solidFill>
              </a:rPr>
              <a:t>Home-delivered meals</a:t>
            </a:r>
            <a:r>
              <a:rPr lang="en-US" dirty="0">
                <a:solidFill>
                  <a:schemeClr val="bg1"/>
                </a:solidFill>
              </a:rPr>
              <a:t> (e.g., Meals on Wheels) and </a:t>
            </a:r>
            <a:r>
              <a:rPr lang="en-US" b="1" dirty="0">
                <a:solidFill>
                  <a:schemeClr val="bg1"/>
                </a:solidFill>
              </a:rPr>
              <a:t>congregate meals</a:t>
            </a:r>
            <a:r>
              <a:rPr lang="en-US" dirty="0">
                <a:solidFill>
                  <a:schemeClr val="bg1"/>
                </a:solidFill>
              </a:rPr>
              <a:t> at senior centers.</a:t>
            </a:r>
            <a:br>
              <a:rPr lang="en-US" dirty="0">
                <a:solidFill>
                  <a:schemeClr val="bg1"/>
                </a:solidFill>
              </a:rPr>
            </a:br>
            <a:r>
              <a:rPr lang="en-US" dirty="0">
                <a:solidFill>
                  <a:schemeClr val="bg1"/>
                </a:solidFill>
              </a:rPr>
              <a:t>These are among the highest-utilized services, serving millions annually, as they address food security, nutrition, and social isolation for homebound or low-mobility seniors.</a:t>
            </a:r>
          </a:p>
          <a:p>
            <a:pPr lvl="1"/>
            <a:endParaRPr lang="en-US" sz="1600" dirty="0">
              <a:solidFill>
                <a:schemeClr val="bg1"/>
              </a:solidFill>
            </a:endParaRPr>
          </a:p>
          <a:p>
            <a:pPr lvl="0"/>
            <a:r>
              <a:rPr lang="en-US" b="1" dirty="0">
                <a:solidFill>
                  <a:schemeClr val="bg1"/>
                </a:solidFill>
              </a:rPr>
              <a:t>2. Information, Referral, and Assistance</a:t>
            </a:r>
            <a:r>
              <a:rPr lang="en-US" dirty="0">
                <a:solidFill>
                  <a:schemeClr val="bg1"/>
                </a:solidFill>
              </a:rPr>
              <a:t> (including Aging and Disability Resource Centers - ADRCs) </a:t>
            </a:r>
            <a:endParaRPr lang="en-US" sz="1600" dirty="0">
              <a:solidFill>
                <a:schemeClr val="bg1"/>
              </a:solidFill>
            </a:endParaRPr>
          </a:p>
          <a:p>
            <a:pPr lvl="1"/>
            <a:r>
              <a:rPr lang="en-US" dirty="0">
                <a:solidFill>
                  <a:schemeClr val="bg1"/>
                </a:solidFill>
              </a:rPr>
              <a:t>One-on-one help connecting seniors to resources, benefits counseling, options counseling, and navigating programs like Medicare/Medicaid.</a:t>
            </a:r>
            <a:br>
              <a:rPr lang="en-US" dirty="0">
                <a:solidFill>
                  <a:schemeClr val="bg1"/>
                </a:solidFill>
              </a:rPr>
            </a:br>
            <a:r>
              <a:rPr lang="en-US" dirty="0">
                <a:solidFill>
                  <a:schemeClr val="bg1"/>
                </a:solidFill>
              </a:rPr>
              <a:t>This is often the entry point and one of the most contacted services.</a:t>
            </a:r>
            <a:endParaRPr lang="en-US" sz="1600" dirty="0">
              <a:solidFill>
                <a:schemeClr val="bg1"/>
              </a:solidFill>
            </a:endParaRPr>
          </a:p>
        </p:txBody>
      </p:sp>
    </p:spTree>
    <p:extLst>
      <p:ext uri="{BB962C8B-B14F-4D97-AF65-F5344CB8AC3E}">
        <p14:creationId xmlns:p14="http://schemas.microsoft.com/office/powerpoint/2010/main" val="5814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118121-8A71-70CE-92BE-30AC1843396E}"/>
              </a:ext>
            </a:extLst>
          </p:cNvPr>
          <p:cNvSpPr txBox="1"/>
          <p:nvPr/>
        </p:nvSpPr>
        <p:spPr>
          <a:xfrm>
            <a:off x="1959428" y="122945"/>
            <a:ext cx="7184572" cy="5078313"/>
          </a:xfrm>
          <a:prstGeom prst="rect">
            <a:avLst/>
          </a:prstGeom>
          <a:noFill/>
        </p:spPr>
        <p:txBody>
          <a:bodyPr wrap="square">
            <a:spAutoFit/>
          </a:bodyPr>
          <a:lstStyle/>
          <a:p>
            <a:pPr marR="0" lvl="0">
              <a:tabLst>
                <a:tab pos="457200" algn="l"/>
              </a:tabLst>
            </a:pPr>
            <a:r>
              <a:rPr lang="en-US" b="1" dirty="0">
                <a:solidFill>
                  <a:schemeClr val="bg1"/>
                </a:solidFill>
                <a:latin typeface="Arial" panose="020B0604020202020204" pitchFamily="34" charset="0"/>
                <a:ea typeface="Times New Roman" panose="02020603050405020304" pitchFamily="18" charset="0"/>
                <a:cs typeface="Aptos" panose="020B0004020202020204" pitchFamily="34" charset="0"/>
              </a:rPr>
              <a:t>3.  </a:t>
            </a:r>
            <a:r>
              <a:rPr lang="en-US"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Transportation Services</a:t>
            </a:r>
            <a: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a:t>
            </a:r>
            <a:endParaRPr lang="en-US"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SzPts val="1000"/>
              <a:buFont typeface="Symbol" panose="05050102010706020507" pitchFamily="18" charset="2"/>
              <a:buChar char=""/>
              <a:tabLst>
                <a:tab pos="914400" algn="l"/>
              </a:tabLst>
            </a:pPr>
            <a: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Rides to medical appointments, grocery shopping, senior centers, or community activities (often door-to-door or subsidized).</a:t>
            </a:r>
            <a:b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br>
            <a: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Highly demanded to maintain access to healthcare and independence.</a:t>
            </a:r>
            <a:endParaRPr lang="en-US"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R="0" lvl="0">
              <a:tabLst>
                <a:tab pos="457200" algn="l"/>
              </a:tabLst>
            </a:pPr>
            <a:r>
              <a:rPr lang="en-US"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4.   In-Home Supportive Services / Homemaker and Personal Care</a:t>
            </a:r>
            <a: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a:t>
            </a:r>
            <a:endParaRPr lang="en-US"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SzPts val="1000"/>
              <a:buFont typeface="Symbol" panose="05050102010706020507" pitchFamily="18" charset="2"/>
              <a:buChar char=""/>
              <a:tabLst>
                <a:tab pos="914400" algn="l"/>
              </a:tabLst>
            </a:pPr>
            <a: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Help with daily tasks like light housekeeping, meal prep, bathing, dressing, or respite for caregivers.</a:t>
            </a:r>
            <a:b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br>
            <a: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These are core for preventing institutionalization and are heavily used by those aging in place.</a:t>
            </a:r>
            <a:endParaRPr lang="en-US"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R="0" lvl="0">
              <a:tabLst>
                <a:tab pos="457200" algn="l"/>
              </a:tabLst>
            </a:pPr>
            <a:r>
              <a:rPr lang="en-US"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5.  Caregiver Support Programs</a:t>
            </a:r>
            <a: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(National Family Caregiver Support Program) </a:t>
            </a:r>
            <a:endParaRPr lang="en-US"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SzPts val="1000"/>
              <a:buFont typeface="Symbol" panose="05050102010706020507" pitchFamily="18" charset="2"/>
              <a:buChar char=""/>
              <a:tabLst>
                <a:tab pos="914400" algn="l"/>
              </a:tabLst>
            </a:pPr>
            <a: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Counseling, training, respite care, and support groups for family caregivers of older adults.</a:t>
            </a:r>
            <a:b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br>
            <a: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With millions of family caregivers, this sees significant local demand.</a:t>
            </a:r>
            <a:endParaRPr lang="en-US"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65235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6445D6-4391-011D-CCC7-7EDEADF3F83E}"/>
              </a:ext>
            </a:extLst>
          </p:cNvPr>
          <p:cNvSpPr txBox="1"/>
          <p:nvPr/>
        </p:nvSpPr>
        <p:spPr>
          <a:xfrm>
            <a:off x="2262947" y="130630"/>
            <a:ext cx="6704319" cy="5093702"/>
          </a:xfrm>
          <a:prstGeom prst="rect">
            <a:avLst/>
          </a:prstGeom>
          <a:noFill/>
        </p:spPr>
        <p:txBody>
          <a:bodyPr wrap="square">
            <a:spAutoFit/>
          </a:bodyPr>
          <a:lstStyle/>
          <a:p>
            <a:pPr marR="0" lvl="0">
              <a:tabLst>
                <a:tab pos="457200" algn="l"/>
              </a:tabLst>
            </a:pPr>
            <a:r>
              <a:rPr lang="en-US" sz="25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6.  Health Promotion and Disease Prevention</a:t>
            </a:r>
            <a:r>
              <a:rPr lang="en-US" sz="25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a:t>
            </a:r>
            <a:endParaRPr lang="en-US" sz="25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SzPts val="1000"/>
              <a:buFont typeface="Symbol" panose="05050102010706020507" pitchFamily="18" charset="2"/>
              <a:buChar char=""/>
              <a:tabLst>
                <a:tab pos="914400" algn="l"/>
              </a:tabLst>
            </a:pPr>
            <a:r>
              <a:rPr lang="en-US" sz="25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Classes/workshops on chronic disease self-management, fall prevention, exercise, nutrition education, and screenings.</a:t>
            </a:r>
            <a:br>
              <a:rPr lang="en-US" sz="25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br>
            <a:r>
              <a:rPr lang="en-US" sz="25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Popular for proactive wellness.</a:t>
            </a:r>
            <a:endParaRPr lang="en-US" sz="25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R="0" lvl="0">
              <a:tabLst>
                <a:tab pos="457200" algn="l"/>
              </a:tabLst>
            </a:pPr>
            <a:r>
              <a:rPr lang="en-US" sz="25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7. Long-Term Care Ombudsman Program</a:t>
            </a:r>
            <a:r>
              <a:rPr lang="en-US" sz="25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a:t>
            </a:r>
            <a:endParaRPr lang="en-US" sz="25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SzPts val="1000"/>
              <a:buFont typeface="Symbol" panose="05050102010706020507" pitchFamily="18" charset="2"/>
              <a:buChar char=""/>
              <a:tabLst>
                <a:tab pos="914400" algn="l"/>
              </a:tabLst>
            </a:pPr>
            <a:r>
              <a:rPr lang="en-US" sz="25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Advocacy and complaint resolution for residents in nursing homes, assisted living, or other long-term care facilities.</a:t>
            </a:r>
            <a:br>
              <a:rPr lang="en-US" sz="25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br>
            <a:r>
              <a:rPr lang="en-US" sz="25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Essential for protecting vulnerable seniors.</a:t>
            </a:r>
            <a:endParaRPr lang="en-US" sz="25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81429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5E7D2A-18F5-D153-CEE2-44A2D91419F2}"/>
              </a:ext>
            </a:extLst>
          </p:cNvPr>
          <p:cNvSpPr txBox="1"/>
          <p:nvPr/>
        </p:nvSpPr>
        <p:spPr>
          <a:xfrm>
            <a:off x="3150455" y="199785"/>
            <a:ext cx="4839786" cy="369332"/>
          </a:xfrm>
          <a:prstGeom prst="rect">
            <a:avLst/>
          </a:prstGeom>
          <a:noFill/>
        </p:spPr>
        <p:txBody>
          <a:bodyPr wrap="none" rtlCol="0">
            <a:spAutoFit/>
          </a:bodyPr>
          <a:lstStyle/>
          <a:p>
            <a:r>
              <a:rPr lang="en-US" dirty="0">
                <a:solidFill>
                  <a:schemeClr val="bg1"/>
                </a:solidFill>
              </a:rPr>
              <a:t>Key Government Programs for Saving Money</a:t>
            </a:r>
          </a:p>
        </p:txBody>
      </p:sp>
      <p:sp>
        <p:nvSpPr>
          <p:cNvPr id="8" name="TextBox 7">
            <a:extLst>
              <a:ext uri="{FF2B5EF4-FFF2-40B4-BE49-F238E27FC236}">
                <a16:creationId xmlns:a16="http://schemas.microsoft.com/office/drawing/2014/main" id="{6FBF43CA-E04F-85F7-3368-9613EFFF3772}"/>
              </a:ext>
            </a:extLst>
          </p:cNvPr>
          <p:cNvSpPr txBox="1"/>
          <p:nvPr/>
        </p:nvSpPr>
        <p:spPr>
          <a:xfrm>
            <a:off x="2262948" y="1116644"/>
            <a:ext cx="6804212" cy="3976666"/>
          </a:xfrm>
          <a:prstGeom prst="rect">
            <a:avLst/>
          </a:prstGeom>
          <a:noFill/>
        </p:spPr>
        <p:txBody>
          <a:bodyPr wrap="square">
            <a:spAutoFit/>
          </a:bodyPr>
          <a:lstStyle/>
          <a:p>
            <a:pPr marL="342900" marR="0" lvl="0" indent="-342900">
              <a:lnSpc>
                <a:spcPts val="1500"/>
              </a:lnSpc>
              <a:buFont typeface="+mj-lt"/>
              <a:buAutoNum type="arabicPeriod"/>
              <a:tabLst>
                <a:tab pos="457200" algn="l"/>
              </a:tabLst>
            </a:pPr>
            <a:r>
              <a:rPr lang="en-US"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Supplemental Nutrition Assistance Program (SNAP)</a:t>
            </a:r>
            <a: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Formerly food stamps; provides monthly benefits (via EBT card) for groceries. Many seniors qualify even on modest incomes, with average benefits around $100–$200+/month for households with older adults. Helps significantly with food costs.</a:t>
            </a:r>
          </a:p>
          <a:p>
            <a:pPr marL="342900" marR="0" lvl="0" indent="-342900">
              <a:lnSpc>
                <a:spcPts val="1500"/>
              </a:lnSpc>
              <a:buFont typeface="+mj-lt"/>
              <a:buAutoNum type="arabicPeriod"/>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Font typeface="+mj-lt"/>
              <a:buAutoNum type="arabicPeriod"/>
              <a:tabLst>
                <a:tab pos="457200" algn="l"/>
              </a:tabLst>
            </a:pPr>
            <a:r>
              <a:rPr lang="en-US"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Medicare Savings Programs (MSPs)</a:t>
            </a:r>
            <a:r>
              <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State-run programs (via Medicaid) that pay Medicare Part B premiums (and sometimes Part A, deductibles, copays). Can save $1,000–$2,000+ per year. Includes Qualified Medicare Beneficiary (QMB), Specified Low-Income Medicare Beneficiary (SLMB), and others.</a:t>
            </a:r>
          </a:p>
          <a:p>
            <a:pPr marL="342900" marR="0" lvl="0" indent="-342900">
              <a:lnSpc>
                <a:spcPts val="1500"/>
              </a:lnSpc>
              <a:buFont typeface="+mj-lt"/>
              <a:buAutoNum type="arabicPeriod"/>
              <a:tabLst>
                <a:tab pos="457200" algn="l"/>
              </a:tabLst>
            </a:pPr>
            <a:endParaRPr lang="en-US" dirty="0">
              <a:solidFill>
                <a:schemeClr val="bg1"/>
              </a:solidFill>
              <a:effectLst/>
              <a:latin typeface="Arial" panose="020B0604020202020204" pitchFamily="34" charset="0"/>
              <a:ea typeface="Times New Roman" panose="02020603050405020304" pitchFamily="18" charset="0"/>
              <a:cs typeface="Aptos" panose="020B0004020202020204" pitchFamily="34" charset="0"/>
            </a:endParaRPr>
          </a:p>
          <a:p>
            <a:pPr marL="342900" indent="-342900">
              <a:lnSpc>
                <a:spcPts val="1500"/>
              </a:lnSpc>
              <a:buFont typeface="+mj-lt"/>
              <a:buAutoNum type="arabicPeriod"/>
              <a:tabLst>
                <a:tab pos="457200" algn="l"/>
              </a:tabLst>
            </a:pPr>
            <a:r>
              <a:rPr lang="en-US" b="1" dirty="0">
                <a:solidFill>
                  <a:schemeClr val="bg1"/>
                </a:solidFill>
              </a:rPr>
              <a:t>Extra Help (Low-Income Subsidy for Medicare Part D)</a:t>
            </a:r>
            <a:r>
              <a:rPr lang="en-US" dirty="0">
                <a:solidFill>
                  <a:schemeClr val="bg1"/>
                </a:solidFill>
              </a:rPr>
              <a:t> — Covers most or all prescription drug costs (premiums, deductibles, copays) under Medicare drug plans. Can save thousands annually on medications; automatic for some, but apply via SSA if needed.</a:t>
            </a:r>
          </a:p>
          <a:p>
            <a:pPr marL="342900" marR="0" lvl="0" indent="-342900">
              <a:lnSpc>
                <a:spcPts val="1500"/>
              </a:lnSpc>
              <a:buFont typeface="+mj-lt"/>
              <a:buAutoNum type="arabicPeriod"/>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436012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C37FC8-A8EA-5D0A-1140-6AA9359C6979}"/>
              </a:ext>
            </a:extLst>
          </p:cNvPr>
          <p:cNvSpPr txBox="1"/>
          <p:nvPr/>
        </p:nvSpPr>
        <p:spPr>
          <a:xfrm>
            <a:off x="1805748" y="306771"/>
            <a:ext cx="7230676" cy="4145237"/>
          </a:xfrm>
          <a:prstGeom prst="rect">
            <a:avLst/>
          </a:prstGeom>
          <a:noFill/>
        </p:spPr>
        <p:txBody>
          <a:bodyPr wrap="square">
            <a:spAutoFit/>
          </a:bodyPr>
          <a:lstStyle/>
          <a:p>
            <a:pPr marR="0" lvl="0">
              <a:lnSpc>
                <a:spcPts val="1500"/>
              </a:lnSpc>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4.  Low-Income Home Energy Assistance Program (LIHEAP)</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Federal/state grants to help pay heating, cooling, or energy bills. Often provides one-time or ongoing assistance to prevent shutoffs.</a:t>
            </a:r>
          </a:p>
          <a:p>
            <a:pPr marR="0" lvl="0">
              <a:lnSpc>
                <a:spcPts val="1500"/>
              </a:lnSpc>
              <a:tabLst>
                <a:tab pos="457200" algn="l"/>
              </a:tabLst>
            </a:pPr>
            <a:endParaRPr lang="en-US" sz="2400" dirty="0">
              <a:solidFill>
                <a:schemeClr val="bg1"/>
              </a:solidFill>
              <a:latin typeface="Aptos" panose="020B0004020202020204" pitchFamily="34" charset="0"/>
              <a:ea typeface="Times New Roman" panose="02020603050405020304" pitchFamily="18" charset="0"/>
              <a:cs typeface="Aptos" panose="020B0004020202020204" pitchFamily="34" charset="0"/>
            </a:endParaRPr>
          </a:p>
          <a:p>
            <a:pPr marR="0" lvl="0">
              <a:lnSpc>
                <a:spcPts val="1500"/>
              </a:lnSpc>
              <a:tabLst>
                <a:tab pos="457200" algn="l"/>
              </a:tabLst>
            </a:pPr>
            <a:r>
              <a:rPr lang="en-US" sz="2400" b="1" dirty="0">
                <a:solidFill>
                  <a:schemeClr val="bg1"/>
                </a:solidFill>
                <a:effectLst/>
                <a:latin typeface="Aptos" panose="020B0004020202020204" pitchFamily="34" charset="0"/>
                <a:ea typeface="Times New Roman" panose="02020603050405020304" pitchFamily="18" charset="0"/>
                <a:cs typeface="Aptos" panose="020B0004020202020204" pitchFamily="34" charset="0"/>
              </a:rPr>
              <a:t>5. </a:t>
            </a: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Medicaid</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For very low-income seniors; covers long-term care, doctor visits, hospital stays, and more (beyond what Medicare does). In many states, it also wraps around Medicare for dual eligibles.</a:t>
            </a:r>
          </a:p>
          <a:p>
            <a:pPr marL="342900" marR="0" lvl="0" indent="-342900">
              <a:lnSpc>
                <a:spcPts val="1500"/>
              </a:lnSpc>
              <a:buFont typeface="+mj-lt"/>
              <a:buAutoNum type="arabicPeriod"/>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R="0" lvl="0">
              <a:lnSpc>
                <a:spcPts val="1500"/>
              </a:lnSpc>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6. Supplemental Security Income (SSI)</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Monthly cash payments for low-income seniors 65+ (or disabled/blind). Federal maximum around $967/month (2025–2026 figures; varies by state supplements).</a:t>
            </a:r>
          </a:p>
          <a:p>
            <a:pPr marL="342900" marR="0" lvl="0" indent="-342900">
              <a:lnSpc>
                <a:spcPts val="1500"/>
              </a:lnSpc>
              <a:buFont typeface="+mj-lt"/>
              <a:buAutoNum type="arabicPeriod"/>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R="0" lvl="0">
              <a:lnSpc>
                <a:spcPts val="1500"/>
              </a:lnSpc>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7. Housing Assistance</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Includes Section 202 subsidized senior housing, HUD public housing, or Section 8 vouchers for rent help. Also, reverse mortgages (HECM) for homeowners 62+ to access home equity without monthly payments.</a:t>
            </a:r>
          </a:p>
          <a:p>
            <a:pPr marR="0" lvl="0">
              <a:lnSpc>
                <a:spcPts val="1500"/>
              </a:lnSpc>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R="0" lvl="0">
              <a:lnSpc>
                <a:spcPts val="1500"/>
              </a:lnSpc>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8. Senior Farmers' Market Nutrition Program (SFMNP) or Commodity Supplemental Food Program (CSFP)</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Free fresh produce or monthly food boxes for eligible low-income seniors.</a:t>
            </a: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420527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FF50A3-0FF5-297F-C33F-6C1E572A3F9A}"/>
              </a:ext>
            </a:extLst>
          </p:cNvPr>
          <p:cNvSpPr txBox="1"/>
          <p:nvPr/>
        </p:nvSpPr>
        <p:spPr>
          <a:xfrm>
            <a:off x="3995697" y="53788"/>
            <a:ext cx="2781620" cy="369332"/>
          </a:xfrm>
          <a:prstGeom prst="rect">
            <a:avLst/>
          </a:prstGeom>
          <a:noFill/>
        </p:spPr>
        <p:txBody>
          <a:bodyPr wrap="square" rtlCol="0">
            <a:spAutoFit/>
          </a:bodyPr>
          <a:lstStyle/>
          <a:p>
            <a:r>
              <a:rPr lang="en-US" dirty="0">
                <a:solidFill>
                  <a:schemeClr val="bg1"/>
                </a:solidFill>
              </a:rPr>
              <a:t>Savings into Budgets</a:t>
            </a:r>
          </a:p>
        </p:txBody>
      </p:sp>
      <p:sp>
        <p:nvSpPr>
          <p:cNvPr id="4" name="TextBox 3">
            <a:extLst>
              <a:ext uri="{FF2B5EF4-FFF2-40B4-BE49-F238E27FC236}">
                <a16:creationId xmlns:a16="http://schemas.microsoft.com/office/drawing/2014/main" id="{9BC66803-7F9B-8737-E053-7BF5064D7658}"/>
              </a:ext>
            </a:extLst>
          </p:cNvPr>
          <p:cNvSpPr txBox="1"/>
          <p:nvPr/>
        </p:nvSpPr>
        <p:spPr>
          <a:xfrm>
            <a:off x="1744275" y="559754"/>
            <a:ext cx="7284464" cy="4529958"/>
          </a:xfrm>
          <a:prstGeom prst="rect">
            <a:avLst/>
          </a:prstGeom>
          <a:noFill/>
        </p:spPr>
        <p:txBody>
          <a:bodyPr wrap="square">
            <a:spAutoFit/>
          </a:bodyPr>
          <a:lstStyle/>
          <a:p>
            <a:pPr marL="342900" marR="0" lvl="0" indent="-342900">
              <a:lnSpc>
                <a:spcPts val="1500"/>
              </a:lnSpc>
              <a:buSzPts val="1000"/>
              <a:buFont typeface="Symbol" panose="05050102010706020507" pitchFamily="18" charset="2"/>
              <a:buChar char=""/>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Senior Discounts</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Widely available at restaurants (e.g., 10–20% off), grocery stores, pharmacies, movie theaters, travel (Amtrak, hotels), museums, and national parks (America the Beautiful Senior Pass: $80 lifetime for 62+).</a:t>
            </a:r>
          </a:p>
          <a:p>
            <a:pPr marL="342900" marR="0" lvl="0" indent="-342900">
              <a:lnSpc>
                <a:spcPts val="1500"/>
              </a:lnSpc>
              <a:buSzPts val="1000"/>
              <a:buFont typeface="Symbol" panose="05050102010706020507" pitchFamily="18" charset="2"/>
              <a:buChar char=""/>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Review and Shop Insurance/Phone/Utilities</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Compare Medicare Advantage vs. Original Medicare plans annually (during open enrollment); switch to low-cost cell plans (many carriers offer senior deals); bundle or negotiate utilities.</a:t>
            </a:r>
          </a:p>
          <a:p>
            <a:pPr marL="342900" marR="0" lvl="0" indent="-342900">
              <a:lnSpc>
                <a:spcPts val="1500"/>
              </a:lnSpc>
              <a:buSzPts val="1000"/>
              <a:buFont typeface="Symbol" panose="05050102010706020507" pitchFamily="18" charset="2"/>
              <a:buChar char=""/>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Downsize or Relocate</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Sell a large home, move to a lower-cost area, or right-size to reduce housing/tax/maintenance costs.</a:t>
            </a:r>
          </a:p>
          <a:p>
            <a:pPr marL="342900" marR="0" lvl="0" indent="-342900">
              <a:lnSpc>
                <a:spcPts val="1500"/>
              </a:lnSpc>
              <a:buSzPts val="1000"/>
              <a:buFont typeface="Symbol" panose="05050102010706020507" pitchFamily="18" charset="2"/>
              <a:buChar char=""/>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Cut Recurring Expenses</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Trim subscriptions/streaming, eat out less, use generic brands, shop sales, or use apps for discounts.</a:t>
            </a:r>
          </a:p>
          <a:p>
            <a:pPr marL="342900" marR="0" lvl="0" indent="-342900">
              <a:lnSpc>
                <a:spcPts val="1500"/>
              </a:lnSpc>
              <a:buSzPts val="1000"/>
              <a:buFont typeface="Symbol" panose="05050102010706020507" pitchFamily="18" charset="2"/>
              <a:buChar char=""/>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Tax Assistance</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Free AARP Tax-Aide for 50+; check for senior-specific deductions/credits (e.g., medical expenses, property taxes).</a:t>
            </a:r>
          </a:p>
          <a:p>
            <a:pPr marL="342900" marR="0" lvl="0" indent="-342900">
              <a:lnSpc>
                <a:spcPts val="1500"/>
              </a:lnSpc>
              <a:buSzPts val="1000"/>
              <a:buFont typeface="Symbol" panose="05050102010706020507" pitchFamily="18" charset="2"/>
              <a:buChar char=""/>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Health &amp; Wellness Savings</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 Preventive Medicare services (free screenings, wellness visits); community programs for exercise/nutrition classes.</a:t>
            </a: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851817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F4290-37EA-E805-5C72-B7A4E6E2D5F8}"/>
              </a:ext>
            </a:extLst>
          </p:cNvPr>
          <p:cNvSpPr>
            <a:spLocks noGrp="1"/>
          </p:cNvSpPr>
          <p:nvPr>
            <p:ph type="title"/>
          </p:nvPr>
        </p:nvSpPr>
        <p:spPr>
          <a:xfrm>
            <a:off x="2741327" y="114886"/>
            <a:ext cx="8093160" cy="763200"/>
          </a:xfrm>
        </p:spPr>
        <p:txBody>
          <a:bodyPr/>
          <a:lstStyle/>
          <a:p>
            <a:r>
              <a:rPr lang="en-US" sz="2200" dirty="0">
                <a:solidFill>
                  <a:schemeClr val="bg1"/>
                </a:solidFill>
              </a:rPr>
              <a:t>The Lake County Council on Aging</a:t>
            </a:r>
          </a:p>
        </p:txBody>
      </p:sp>
      <p:sp>
        <p:nvSpPr>
          <p:cNvPr id="5" name="TextBox 4">
            <a:extLst>
              <a:ext uri="{FF2B5EF4-FFF2-40B4-BE49-F238E27FC236}">
                <a16:creationId xmlns:a16="http://schemas.microsoft.com/office/drawing/2014/main" id="{69E5B327-B60F-DA35-47F4-82AE6E5BAAF4}"/>
              </a:ext>
            </a:extLst>
          </p:cNvPr>
          <p:cNvSpPr txBox="1"/>
          <p:nvPr/>
        </p:nvSpPr>
        <p:spPr>
          <a:xfrm>
            <a:off x="2005533" y="1020464"/>
            <a:ext cx="7030891" cy="3568156"/>
          </a:xfrm>
          <a:prstGeom prst="rect">
            <a:avLst/>
          </a:prstGeom>
          <a:noFill/>
        </p:spPr>
        <p:txBody>
          <a:bodyPr wrap="square">
            <a:spAutoFit/>
          </a:bodyPr>
          <a:lstStyle/>
          <a:p>
            <a:pPr marL="342900" marR="0" lvl="0" indent="-342900">
              <a:lnSpc>
                <a:spcPts val="1500"/>
              </a:lnSpc>
              <a:buSzPts val="1000"/>
              <a:buFont typeface="Symbol" panose="05050102010706020507" pitchFamily="18" charset="2"/>
              <a:buChar char=""/>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Information and Referral / Aging and Disability Resource Center (ADRC)</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Starting point for unbiased information, assistance, benefits counseling, long-term care options, and connections to community resources and supports for seniors 60+ and adults 18+ with disabilities.</a:t>
            </a:r>
          </a:p>
          <a:p>
            <a:pPr marL="342900" marR="0" lvl="0" indent="-342900">
              <a:lnSpc>
                <a:spcPts val="1500"/>
              </a:lnSpc>
              <a:buSzPts val="1000"/>
              <a:buFont typeface="Symbol" panose="05050102010706020507" pitchFamily="18" charset="2"/>
              <a:buChar char=""/>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Social Work Services</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Licensed social workers provide in-home comprehensive assessments, guidance, individualized care plans, support, and connections to needed services and resources for residents age 60+.</a:t>
            </a:r>
          </a:p>
          <a:p>
            <a:pPr marL="342900" marR="0" lvl="0" indent="-342900">
              <a:lnSpc>
                <a:spcPts val="1500"/>
              </a:lnSpc>
              <a:buSzPts val="1000"/>
              <a:buFont typeface="Symbol" panose="05050102010706020507" pitchFamily="18" charset="2"/>
              <a:buChar char=""/>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Meals on Wheels</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Nutritionally balanced hot meals delivered to homebound seniors.</a:t>
            </a:r>
          </a:p>
          <a:p>
            <a:pPr marL="342900" marR="0" lvl="0" indent="-342900">
              <a:lnSpc>
                <a:spcPts val="1500"/>
              </a:lnSpc>
              <a:buSzPts val="1000"/>
              <a:buFont typeface="Symbol" panose="05050102010706020507" pitchFamily="18" charset="2"/>
              <a:buChar char=""/>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18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The Lunch Place / Congregate Meals</a:t>
            </a:r>
            <a:r>
              <a:rPr lang="en-US" sz="18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Group meal sites at various senior centers/locations (e.g., in Madison, Painesville, Mentor, Wickliffe, Willowick-Eastlake) for social dining and nutrition.</a:t>
            </a: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5604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Diagram&#10;&#10;AI-generated content may be incorrect.">
            <a:extLst>
              <a:ext uri="{FF2B5EF4-FFF2-40B4-BE49-F238E27FC236}">
                <a16:creationId xmlns:a16="http://schemas.microsoft.com/office/drawing/2014/main" id="{CF51C454-080B-C0A3-CB33-523C00DF631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0815" b="20815"/>
          <a:stretch>
            <a:fillRect/>
          </a:stretch>
        </p:blipFill>
        <p:spPr/>
      </p:pic>
    </p:spTree>
    <p:extLst>
      <p:ext uri="{BB962C8B-B14F-4D97-AF65-F5344CB8AC3E}">
        <p14:creationId xmlns:p14="http://schemas.microsoft.com/office/powerpoint/2010/main" val="1340783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993A06-C1DA-9C8B-D285-4666004BF16B}"/>
              </a:ext>
            </a:extLst>
          </p:cNvPr>
          <p:cNvSpPr txBox="1"/>
          <p:nvPr/>
        </p:nvSpPr>
        <p:spPr>
          <a:xfrm>
            <a:off x="1836484" y="468135"/>
            <a:ext cx="7307516" cy="4361387"/>
          </a:xfrm>
          <a:prstGeom prst="rect">
            <a:avLst/>
          </a:prstGeom>
          <a:noFill/>
        </p:spPr>
        <p:txBody>
          <a:bodyPr wrap="square">
            <a:spAutoFit/>
          </a:bodyPr>
          <a:lstStyle/>
          <a:p>
            <a:pPr marL="342900" marR="0" lvl="0" indent="-342900">
              <a:lnSpc>
                <a:spcPts val="1500"/>
              </a:lnSpc>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Homemaker Services</a:t>
            </a:r>
            <a:r>
              <a:rPr lang="en-US" sz="20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Light housekeeping (e.g., kitchen/bathroom cleaning, dusting, vacuuming) provided on a shared-cost basis to help maintain safe, clean homes.</a:t>
            </a:r>
          </a:p>
          <a:p>
            <a:pPr marL="342900" marR="0" lvl="0" indent="-342900">
              <a:lnSpc>
                <a:spcPts val="1500"/>
              </a:lnSpc>
              <a:buSzPts val="1000"/>
              <a:buFont typeface="Symbol" panose="05050102010706020507" pitchFamily="18" charset="2"/>
              <a:buChar char=""/>
              <a:tabLst>
                <a:tab pos="457200" algn="l"/>
              </a:tabLst>
            </a:pPr>
            <a:endParaRPr lang="en-US" sz="2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Non-Medical In-Home Care Program</a:t>
            </a:r>
            <a:r>
              <a:rPr lang="en-US" sz="20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For income-qualified seniors 60+ not eligible for Medicaid but unable to afford private care; includes weekly 2-4 hour visits from aides for personal care and other assistance.</a:t>
            </a:r>
          </a:p>
          <a:p>
            <a:pPr marL="342900" marR="0" lvl="0" indent="-342900">
              <a:lnSpc>
                <a:spcPts val="1500"/>
              </a:lnSpc>
              <a:buSzPts val="1000"/>
              <a:buFont typeface="Symbol" panose="05050102010706020507" pitchFamily="18" charset="2"/>
              <a:buChar char=""/>
              <a:tabLst>
                <a:tab pos="457200" algn="l"/>
              </a:tabLst>
            </a:pPr>
            <a:endParaRPr lang="en-US" sz="2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Health Equipment Lending Program (H.E.L.P.)</a:t>
            </a:r>
            <a:r>
              <a:rPr lang="en-US" sz="20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Donated durable medical equipment (e.g., walkers, wheelchairs, rollators, canes, bedside commodes, tub seats/transfer benches) lent to seniors at no cost (call to check availability).</a:t>
            </a:r>
          </a:p>
          <a:p>
            <a:pPr marL="342900" marR="0" lvl="0" indent="-342900">
              <a:lnSpc>
                <a:spcPts val="1500"/>
              </a:lnSpc>
              <a:buSzPts val="1000"/>
              <a:buFont typeface="Symbol" panose="05050102010706020507" pitchFamily="18" charset="2"/>
              <a:buChar char=""/>
              <a:tabLst>
                <a:tab pos="457200" algn="l"/>
              </a:tabLst>
            </a:pPr>
            <a:endParaRPr lang="en-US" sz="2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In-Home Safety</a:t>
            </a:r>
            <a:r>
              <a:rPr lang="en-US" sz="20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(and related support): Services to promote home safety and independence.</a:t>
            </a:r>
          </a:p>
          <a:p>
            <a:pPr marL="342900" marR="0" lvl="0" indent="-342900">
              <a:lnSpc>
                <a:spcPts val="1500"/>
              </a:lnSpc>
              <a:buSzPts val="1000"/>
              <a:buFont typeface="Symbol" panose="05050102010706020507" pitchFamily="18" charset="2"/>
              <a:buChar char=""/>
              <a:tabLst>
                <a:tab pos="457200" algn="l"/>
              </a:tabLst>
            </a:pPr>
            <a:endParaRPr lang="en-US" sz="2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Vial of Life</a:t>
            </a:r>
            <a:r>
              <a:rPr lang="en-US" sz="20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Free red magnetic pouch for refrigerator containing personalized medical history and emergency contacts for first responders.</a:t>
            </a:r>
          </a:p>
          <a:p>
            <a:pPr marL="342900" marR="0" lvl="0" indent="-342900">
              <a:lnSpc>
                <a:spcPts val="1500"/>
              </a:lnSpc>
              <a:buSzPts val="1000"/>
              <a:buFont typeface="Symbol" panose="05050102010706020507" pitchFamily="18" charset="2"/>
              <a:buChar char=""/>
              <a:tabLst>
                <a:tab pos="457200" algn="l"/>
              </a:tabLst>
            </a:pPr>
            <a:endParaRPr lang="en-US" sz="24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107629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FACD5D-51CC-EE33-3BBA-7C062CD08CA7}"/>
              </a:ext>
            </a:extLst>
          </p:cNvPr>
          <p:cNvSpPr txBox="1"/>
          <p:nvPr/>
        </p:nvSpPr>
        <p:spPr>
          <a:xfrm>
            <a:off x="1767329" y="1267865"/>
            <a:ext cx="7307516" cy="1843710"/>
          </a:xfrm>
          <a:prstGeom prst="rect">
            <a:avLst/>
          </a:prstGeom>
          <a:noFill/>
        </p:spPr>
        <p:txBody>
          <a:bodyPr wrap="square">
            <a:spAutoFit/>
          </a:bodyPr>
          <a:lstStyle/>
          <a:p>
            <a:pPr marL="342900" marR="0" lvl="0" indent="-342900">
              <a:lnSpc>
                <a:spcPts val="1500"/>
              </a:lnSpc>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Volunteer Opportunities</a:t>
            </a:r>
            <a:r>
              <a:rPr lang="en-US" sz="20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Includes Meals on Wheels delivery, nutrition site assistance, grocery shopper program, friendly visitor program, Ohio Senior Health Insurance Information Program (OSHIIP), and office help.</a:t>
            </a:r>
          </a:p>
          <a:p>
            <a:pPr marL="342900" marR="0" lvl="0" indent="-342900">
              <a:lnSpc>
                <a:spcPts val="1500"/>
              </a:lnSpc>
              <a:buSzPts val="1000"/>
              <a:buFont typeface="Symbol" panose="05050102010706020507" pitchFamily="18" charset="2"/>
              <a:buChar char=""/>
              <a:tabLst>
                <a:tab pos="457200" algn="l"/>
              </a:tabLst>
            </a:pPr>
            <a:endParaRPr lang="en-US" sz="2000" dirty="0">
              <a:solidFill>
                <a:schemeClr val="bg1"/>
              </a:solidFill>
              <a:effectLst/>
              <a:latin typeface="Arial" panose="020B0604020202020204" pitchFamily="34" charset="0"/>
              <a:ea typeface="Times New Roman" panose="02020603050405020304" pitchFamily="18"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endParaRPr lang="en-US" sz="2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p>
            <a:pPr marL="342900" marR="0" lvl="0" indent="-342900">
              <a:lnSpc>
                <a:spcPts val="1500"/>
              </a:lnSpc>
              <a:buSzPts val="1000"/>
              <a:buFont typeface="Symbol" panose="05050102010706020507" pitchFamily="18" charset="2"/>
              <a:buChar char=""/>
              <a:tabLst>
                <a:tab pos="457200" algn="l"/>
              </a:tabLst>
            </a:pPr>
            <a:r>
              <a:rPr lang="en-US" sz="2000" b="1"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Other Support</a:t>
            </a:r>
            <a:r>
              <a:rPr lang="en-US" sz="20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Benefits assistance, options counseling, emergency food preparations (e.g., blizzard bags), and connections to transportation or other community partners.</a:t>
            </a:r>
            <a:endParaRPr lang="en-US" sz="2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841032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007" y="50800"/>
            <a:ext cx="5118356" cy="5092700"/>
          </a:xfrm>
          <a:prstGeom prst="rect">
            <a:avLst/>
          </a:prstGeom>
        </p:spPr>
      </p:pic>
    </p:spTree>
    <p:extLst>
      <p:ext uri="{BB962C8B-B14F-4D97-AF65-F5344CB8AC3E}">
        <p14:creationId xmlns:p14="http://schemas.microsoft.com/office/powerpoint/2010/main" val="3639889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923" y="0"/>
            <a:ext cx="5072153" cy="5143500"/>
          </a:xfrm>
          <a:prstGeom prst="rect">
            <a:avLst/>
          </a:prstGeom>
        </p:spPr>
      </p:pic>
    </p:spTree>
    <p:extLst>
      <p:ext uri="{BB962C8B-B14F-4D97-AF65-F5344CB8AC3E}">
        <p14:creationId xmlns:p14="http://schemas.microsoft.com/office/powerpoint/2010/main" val="4050360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5EA216A-2F57-4C2C-2354-E3541AA2969F}"/>
              </a:ext>
            </a:extLst>
          </p:cNvPr>
          <p:cNvSpPr>
            <a:spLocks noGrp="1"/>
          </p:cNvSpPr>
          <p:nvPr>
            <p:ph type="pic" sz="quarter" idx="10"/>
          </p:nvPr>
        </p:nvSpPr>
        <p:spPr/>
        <p:txBody>
          <a:bodyPr/>
          <a:lstStyle/>
          <a:p>
            <a:pPr marL="0" indent="0">
              <a:buNone/>
            </a:pPr>
            <a:r>
              <a:rPr lang="en-US" dirty="0"/>
              <a:t>                       </a:t>
            </a:r>
            <a:r>
              <a:rPr lang="en-US" u="sng" dirty="0"/>
              <a:t>Budgeting Fundamentals</a:t>
            </a:r>
          </a:p>
          <a:p>
            <a:r>
              <a:rPr lang="en-US" sz="3000" dirty="0"/>
              <a:t>Track income vs. expenses:  Categorize needs (housing, food, utilities) vs. wants (entertainment, travel).</a:t>
            </a:r>
          </a:p>
          <a:p>
            <a:r>
              <a:rPr lang="en-US" sz="3000" dirty="0"/>
              <a:t>The 50/30/20 rule adapted for seniors: 50% essentials, 30% flexible spending, 20% savings/emergency fund.</a:t>
            </a:r>
          </a:p>
          <a:p>
            <a:r>
              <a:rPr lang="en-US" sz="3000" dirty="0"/>
              <a:t>Inflation impact:  How rising costs affect fixed incomes and tips for adjustments.</a:t>
            </a:r>
          </a:p>
        </p:txBody>
      </p:sp>
    </p:spTree>
    <p:extLst>
      <p:ext uri="{BB962C8B-B14F-4D97-AF65-F5344CB8AC3E}">
        <p14:creationId xmlns:p14="http://schemas.microsoft.com/office/powerpoint/2010/main" val="1058825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105FA67-725D-5453-8B2F-B07D49A3B248}"/>
              </a:ext>
            </a:extLst>
          </p:cNvPr>
          <p:cNvSpPr>
            <a:spLocks noGrp="1"/>
          </p:cNvSpPr>
          <p:nvPr>
            <p:ph type="pic" sz="quarter" idx="10"/>
          </p:nvPr>
        </p:nvSpPr>
        <p:spPr/>
        <p:txBody>
          <a:bodyPr/>
          <a:lstStyle/>
          <a:p>
            <a:pPr marL="0" indent="0">
              <a:buNone/>
            </a:pPr>
            <a:r>
              <a:rPr lang="en-US" dirty="0"/>
              <a:t>                  Senior-Focused Budgeting</a:t>
            </a:r>
          </a:p>
          <a:p>
            <a:r>
              <a:rPr lang="en-US" dirty="0"/>
              <a:t>Healthcare and long-term care: Budgeting for premiums, copays, and potential assisted living.</a:t>
            </a:r>
          </a:p>
          <a:p>
            <a:r>
              <a:rPr lang="en-US" dirty="0"/>
              <a:t>Downsizing strategies: Reducing housing costs, energy-saving tips, or part-time gigs.</a:t>
            </a:r>
          </a:p>
          <a:p>
            <a:r>
              <a:rPr lang="en-US" dirty="0"/>
              <a:t>Emergency funds: Aim for 3-6 months of expenses; where to keep it (high-yield savings).</a:t>
            </a:r>
          </a:p>
          <a:p>
            <a:r>
              <a:rPr lang="en-US" dirty="0"/>
              <a:t>Tools: Simple apps like Mint or Excel templates; paper trackers for non-tech users.</a:t>
            </a:r>
          </a:p>
        </p:txBody>
      </p:sp>
    </p:spTree>
    <p:extLst>
      <p:ext uri="{BB962C8B-B14F-4D97-AF65-F5344CB8AC3E}">
        <p14:creationId xmlns:p14="http://schemas.microsoft.com/office/powerpoint/2010/main" val="2883193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DD51033-2BAA-0B4C-2917-D07CC31621AB}"/>
              </a:ext>
            </a:extLst>
          </p:cNvPr>
          <p:cNvSpPr>
            <a:spLocks noGrp="1"/>
          </p:cNvSpPr>
          <p:nvPr>
            <p:ph type="pic" sz="quarter" idx="10"/>
          </p:nvPr>
        </p:nvSpPr>
        <p:spPr/>
        <p:txBody>
          <a:bodyPr/>
          <a:lstStyle/>
          <a:p>
            <a:pPr marL="0" indent="0">
              <a:buNone/>
            </a:pPr>
            <a:r>
              <a:rPr lang="en-US" dirty="0"/>
              <a:t>                  Common Pitfalls and Solutions:</a:t>
            </a:r>
          </a:p>
          <a:p>
            <a:pPr marL="0" indent="0">
              <a:buNone/>
            </a:pPr>
            <a:endParaRPr lang="en-US" dirty="0"/>
          </a:p>
          <a:p>
            <a:r>
              <a:rPr lang="en-US" sz="3400" dirty="0"/>
              <a:t>Overspending on grandchildren or subscriptions; how to set boundaries.</a:t>
            </a:r>
          </a:p>
          <a:p>
            <a:endParaRPr lang="en-US" sz="3400" dirty="0"/>
          </a:p>
          <a:p>
            <a:r>
              <a:rPr lang="en-US" sz="3400" dirty="0"/>
              <a:t>Debt management: Prioritizing high-interest debt and consolidation options.</a:t>
            </a:r>
          </a:p>
          <a:p>
            <a:pPr marL="0" indent="0">
              <a:buNone/>
            </a:pPr>
            <a:endParaRPr lang="en-US" dirty="0"/>
          </a:p>
        </p:txBody>
      </p:sp>
    </p:spTree>
    <p:extLst>
      <p:ext uri="{BB962C8B-B14F-4D97-AF65-F5344CB8AC3E}">
        <p14:creationId xmlns:p14="http://schemas.microsoft.com/office/powerpoint/2010/main" val="1431202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BE9CE5-27C3-1AA9-0660-C339BB0D2B66}"/>
              </a:ext>
            </a:extLst>
          </p:cNvPr>
          <p:cNvSpPr>
            <a:spLocks noGrp="1"/>
          </p:cNvSpPr>
          <p:nvPr>
            <p:ph type="pic" sz="quarter" idx="10"/>
          </p:nvPr>
        </p:nvSpPr>
        <p:spPr/>
        <p:txBody>
          <a:bodyPr/>
          <a:lstStyle/>
          <a:p>
            <a:pPr marL="0" indent="0">
              <a:buNone/>
            </a:pPr>
            <a:r>
              <a:rPr lang="en-US" sz="3600" dirty="0"/>
              <a:t>Debt Dilemma:</a:t>
            </a:r>
          </a:p>
          <a:p>
            <a:r>
              <a:rPr lang="en-US" sz="3600" dirty="0"/>
              <a:t>$20k credit card debt at 22%</a:t>
            </a:r>
          </a:p>
          <a:p>
            <a:pPr marL="0" indent="0">
              <a:buNone/>
            </a:pPr>
            <a:r>
              <a:rPr lang="en-US" sz="3600" dirty="0"/>
              <a:t>A) Minimum payments only</a:t>
            </a:r>
          </a:p>
          <a:p>
            <a:pPr marL="0" indent="0">
              <a:buNone/>
            </a:pPr>
            <a:r>
              <a:rPr lang="en-US" sz="3600" dirty="0"/>
              <a:t>B) Avalanche method </a:t>
            </a:r>
          </a:p>
          <a:p>
            <a:pPr marL="0" indent="0">
              <a:buNone/>
            </a:pPr>
            <a:r>
              <a:rPr lang="en-US" sz="3600" dirty="0"/>
              <a:t>    (pay high-interest first)</a:t>
            </a:r>
          </a:p>
          <a:p>
            <a:pPr marL="0" indent="0">
              <a:buNone/>
            </a:pPr>
            <a:r>
              <a:rPr lang="en-US" sz="3600" dirty="0"/>
              <a:t>C) Consolidate at 9% personal loan</a:t>
            </a:r>
          </a:p>
        </p:txBody>
      </p:sp>
    </p:spTree>
    <p:extLst>
      <p:ext uri="{BB962C8B-B14F-4D97-AF65-F5344CB8AC3E}">
        <p14:creationId xmlns:p14="http://schemas.microsoft.com/office/powerpoint/2010/main" val="2779503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E46DA0-AC96-E9E2-F712-541A571ABC63}"/>
              </a:ext>
            </a:extLst>
          </p:cNvPr>
          <p:cNvSpPr>
            <a:spLocks noGrp="1"/>
          </p:cNvSpPr>
          <p:nvPr>
            <p:ph type="pic" sz="quarter" idx="10"/>
          </p:nvPr>
        </p:nvSpPr>
        <p:spPr/>
        <p:txBody>
          <a:bodyPr/>
          <a:lstStyle/>
          <a:p>
            <a:pPr marL="0" indent="0">
              <a:buNone/>
            </a:pPr>
            <a:r>
              <a:rPr lang="en-US" sz="3800" dirty="0"/>
              <a:t>Investment Risk:</a:t>
            </a:r>
          </a:p>
          <a:p>
            <a:r>
              <a:rPr lang="en-US" sz="3800" dirty="0"/>
              <a:t>Market down 15%</a:t>
            </a:r>
          </a:p>
          <a:p>
            <a:pPr marL="514350" indent="-514350">
              <a:buAutoNum type="alphaUcParenR"/>
            </a:pPr>
            <a:r>
              <a:rPr lang="en-US" sz="3800" dirty="0"/>
              <a:t>Sell in panic</a:t>
            </a:r>
          </a:p>
          <a:p>
            <a:pPr marL="514350" indent="-514350">
              <a:buAutoNum type="alphaUcParenR"/>
            </a:pPr>
            <a:r>
              <a:rPr lang="en-US" sz="3800" dirty="0"/>
              <a:t>Hold &amp; buy more on dip C</a:t>
            </a:r>
          </a:p>
          <a:p>
            <a:pPr marL="514350" indent="-514350">
              <a:buAutoNum type="alphaUcParenR"/>
            </a:pPr>
            <a:r>
              <a:rPr lang="en-US" sz="3800" dirty="0"/>
              <a:t>Ignore (you have emergency fund)</a:t>
            </a:r>
          </a:p>
        </p:txBody>
      </p:sp>
    </p:spTree>
    <p:extLst>
      <p:ext uri="{BB962C8B-B14F-4D97-AF65-F5344CB8AC3E}">
        <p14:creationId xmlns:p14="http://schemas.microsoft.com/office/powerpoint/2010/main" val="204718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50D3195-C74A-2D0A-E59A-776CE8D77DDA}"/>
              </a:ext>
            </a:extLst>
          </p:cNvPr>
          <p:cNvSpPr>
            <a:spLocks noGrp="1"/>
          </p:cNvSpPr>
          <p:nvPr>
            <p:ph type="pic" sz="quarter" idx="10"/>
          </p:nvPr>
        </p:nvSpPr>
        <p:spPr/>
        <p:txBody>
          <a:bodyPr/>
          <a:lstStyle/>
          <a:p>
            <a:pPr marL="0" indent="0">
              <a:buNone/>
            </a:pPr>
            <a:r>
              <a:rPr lang="en-US" sz="3800" dirty="0"/>
              <a:t>Retirement Catch-Up</a:t>
            </a:r>
          </a:p>
          <a:p>
            <a:r>
              <a:rPr lang="en-US" sz="3800" dirty="0"/>
              <a:t>Age 50+</a:t>
            </a:r>
          </a:p>
          <a:p>
            <a:pPr marL="514350" indent="-514350">
              <a:buAutoNum type="alphaUcParenR"/>
            </a:pPr>
            <a:r>
              <a:rPr lang="en-US" sz="3800" dirty="0"/>
              <a:t>Max IRA catch-up ($1k extra)</a:t>
            </a:r>
          </a:p>
          <a:p>
            <a:pPr marL="514350" indent="-514350">
              <a:buAutoNum type="alphaUcParenR"/>
            </a:pPr>
            <a:r>
              <a:rPr lang="en-US" sz="3800" dirty="0"/>
              <a:t>Skip for vacation</a:t>
            </a:r>
          </a:p>
          <a:p>
            <a:pPr marL="514350" indent="-514350">
              <a:buAutoNum type="alphaUcParenR"/>
            </a:pPr>
            <a:r>
              <a:rPr lang="en-US" sz="3800" dirty="0"/>
              <a:t>Roth conversion in low-tax year</a:t>
            </a:r>
          </a:p>
        </p:txBody>
      </p:sp>
    </p:spTree>
    <p:extLst>
      <p:ext uri="{BB962C8B-B14F-4D97-AF65-F5344CB8AC3E}">
        <p14:creationId xmlns:p14="http://schemas.microsoft.com/office/powerpoint/2010/main" val="256116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text, receipt, screenshot&#10;&#10;AI-generated content may be incorrect.">
            <a:extLst>
              <a:ext uri="{FF2B5EF4-FFF2-40B4-BE49-F238E27FC236}">
                <a16:creationId xmlns:a16="http://schemas.microsoft.com/office/drawing/2014/main" id="{49AA8423-CE9B-91A5-EB96-28CAD77F9F0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573" b="32573"/>
          <a:stretch>
            <a:fillRect/>
          </a:stretch>
        </p:blipFill>
        <p:spPr/>
      </p:pic>
    </p:spTree>
    <p:extLst>
      <p:ext uri="{BB962C8B-B14F-4D97-AF65-F5344CB8AC3E}">
        <p14:creationId xmlns:p14="http://schemas.microsoft.com/office/powerpoint/2010/main" val="1043800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A89B994-06A3-30EB-7A73-B36ABA5CC111}"/>
              </a:ext>
            </a:extLst>
          </p:cNvPr>
          <p:cNvSpPr>
            <a:spLocks noGrp="1"/>
          </p:cNvSpPr>
          <p:nvPr>
            <p:ph type="pic" sz="quarter" idx="10"/>
          </p:nvPr>
        </p:nvSpPr>
        <p:spPr/>
        <p:txBody>
          <a:bodyPr/>
          <a:lstStyle/>
          <a:p>
            <a:pPr marL="0" indent="0">
              <a:buNone/>
            </a:pPr>
            <a:r>
              <a:rPr lang="en-US" sz="3800" dirty="0"/>
              <a:t>Scam Alert</a:t>
            </a:r>
          </a:p>
          <a:p>
            <a:r>
              <a:rPr lang="en-US" sz="3800" dirty="0"/>
              <a:t>You’ve won $50k crypto prize-send </a:t>
            </a:r>
          </a:p>
          <a:p>
            <a:pPr marL="0" indent="0">
              <a:buNone/>
            </a:pPr>
            <a:r>
              <a:rPr lang="en-US" sz="3800" dirty="0"/>
              <a:t>  $2k gas fees first</a:t>
            </a:r>
          </a:p>
          <a:p>
            <a:pPr marL="0" indent="0">
              <a:buNone/>
            </a:pPr>
            <a:endParaRPr lang="en-US" sz="3800" dirty="0"/>
          </a:p>
          <a:p>
            <a:pPr marL="514350" indent="-514350">
              <a:buAutoNum type="alphaUcParenR"/>
            </a:pPr>
            <a:r>
              <a:rPr lang="en-US" sz="3800" dirty="0"/>
              <a:t>Pay </a:t>
            </a:r>
          </a:p>
          <a:p>
            <a:pPr marL="514350" indent="-514350">
              <a:buAutoNum type="alphaUcParenR"/>
            </a:pPr>
            <a:r>
              <a:rPr lang="en-US" sz="3800" dirty="0"/>
              <a:t>Report &amp; Block</a:t>
            </a:r>
          </a:p>
        </p:txBody>
      </p:sp>
    </p:spTree>
    <p:extLst>
      <p:ext uri="{BB962C8B-B14F-4D97-AF65-F5344CB8AC3E}">
        <p14:creationId xmlns:p14="http://schemas.microsoft.com/office/powerpoint/2010/main" val="3349252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7EFA0C7-43CE-3B21-8DD0-9EB2735ED8C5}"/>
              </a:ext>
            </a:extLst>
          </p:cNvPr>
          <p:cNvSpPr>
            <a:spLocks noGrp="1"/>
          </p:cNvSpPr>
          <p:nvPr>
            <p:ph type="pic" sz="quarter" idx="10"/>
          </p:nvPr>
        </p:nvSpPr>
        <p:spPr/>
        <p:txBody>
          <a:bodyPr/>
          <a:lstStyle/>
          <a:p>
            <a:pPr marL="0" indent="0">
              <a:buNone/>
            </a:pPr>
            <a:r>
              <a:rPr lang="en-US" sz="3800" dirty="0"/>
              <a:t>Emergency Fund Test</a:t>
            </a:r>
          </a:p>
          <a:p>
            <a:r>
              <a:rPr lang="en-US" sz="3800" dirty="0"/>
              <a:t>Car repair $4k surprise</a:t>
            </a:r>
          </a:p>
          <a:p>
            <a:endParaRPr lang="en-US" sz="3800" dirty="0"/>
          </a:p>
          <a:p>
            <a:pPr marL="514350" indent="-514350">
              <a:buAutoNum type="alphaUcParenR"/>
            </a:pPr>
            <a:r>
              <a:rPr lang="en-US" sz="3800" dirty="0"/>
              <a:t>Credit card</a:t>
            </a:r>
          </a:p>
          <a:p>
            <a:pPr marL="514350" indent="-514350">
              <a:buAutoNum type="alphaUcParenR"/>
            </a:pPr>
            <a:r>
              <a:rPr lang="en-US" sz="3800" dirty="0"/>
              <a:t>Use emergency savings</a:t>
            </a:r>
          </a:p>
          <a:p>
            <a:pPr marL="514350" indent="-514350">
              <a:buAutoNum type="alphaUcParenR"/>
            </a:pPr>
            <a:r>
              <a:rPr lang="en-US" sz="3800" dirty="0"/>
              <a:t>Borrow from family</a:t>
            </a:r>
          </a:p>
        </p:txBody>
      </p:sp>
    </p:spTree>
    <p:extLst>
      <p:ext uri="{BB962C8B-B14F-4D97-AF65-F5344CB8AC3E}">
        <p14:creationId xmlns:p14="http://schemas.microsoft.com/office/powerpoint/2010/main" val="668224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327073" y="721902"/>
            <a:ext cx="8093160" cy="763200"/>
          </a:xfrm>
          <a:prstGeom prst="rect">
            <a:avLst/>
          </a:prstGeom>
          <a:noFill/>
          <a:ln w="0">
            <a:noFill/>
          </a:ln>
        </p:spPr>
        <p:txBody>
          <a:bodyPr anchor="ctr">
            <a:normAutofit/>
          </a:bodyPr>
          <a:lstStyle/>
          <a:p>
            <a:pPr algn="ctr">
              <a:lnSpc>
                <a:spcPct val="90000"/>
              </a:lnSpc>
            </a:pPr>
            <a:r>
              <a:rPr lang="en-US" sz="4400" b="1" strike="noStrike" spc="-1" dirty="0">
                <a:solidFill>
                  <a:srgbClr val="000000"/>
                </a:solidFill>
                <a:highlight>
                  <a:srgbClr val="FFFF00"/>
                </a:highlight>
                <a:latin typeface="Calibri Light"/>
              </a:rPr>
              <a:t>Programs for Seniors</a:t>
            </a:r>
            <a:endParaRPr lang="en-US" sz="4400" b="1" strike="noStrike" spc="-1" dirty="0">
              <a:solidFill>
                <a:srgbClr val="000000"/>
              </a:solidFill>
              <a:highlight>
                <a:srgbClr val="FFFF00"/>
              </a:highlight>
              <a:latin typeface="Calibri"/>
            </a:endParaRPr>
          </a:p>
        </p:txBody>
      </p:sp>
      <p:sp>
        <p:nvSpPr>
          <p:cNvPr id="223" name="TextShape 2"/>
          <p:cNvSpPr txBox="1"/>
          <p:nvPr/>
        </p:nvSpPr>
        <p:spPr>
          <a:xfrm>
            <a:off x="110050" y="902786"/>
            <a:ext cx="9144000" cy="3172626"/>
          </a:xfrm>
          <a:prstGeom prst="rect">
            <a:avLst/>
          </a:prstGeom>
          <a:noFill/>
          <a:ln w="0">
            <a:noFill/>
          </a:ln>
        </p:spPr>
        <p:txBody>
          <a:bodyPr anchor="b">
            <a:noAutofit/>
          </a:bodyPr>
          <a:lstStyle/>
          <a:p>
            <a:pPr>
              <a:lnSpc>
                <a:spcPct val="90000"/>
              </a:lnSpc>
              <a:spcBef>
                <a:spcPts val="1001"/>
              </a:spcBef>
              <a:tabLst>
                <a:tab pos="0" algn="l"/>
              </a:tabLst>
            </a:pPr>
            <a:r>
              <a:rPr lang="en-US" sz="1600" b="1" strike="noStrike" spc="-1" dirty="0">
                <a:solidFill>
                  <a:srgbClr val="FFFFFF"/>
                </a:solidFill>
                <a:latin typeface="Calibri"/>
              </a:rPr>
              <a:t>Homestead Exemption Qualifications</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Must be 65 or older </a:t>
            </a:r>
            <a:r>
              <a:rPr lang="en-US" sz="1600" b="1" u="sng" strike="noStrike" spc="-1" dirty="0">
                <a:solidFill>
                  <a:srgbClr val="FFFFFF"/>
                </a:solidFill>
                <a:latin typeface="Calibri"/>
              </a:rPr>
              <a:t>or</a:t>
            </a:r>
            <a:r>
              <a:rPr lang="en-US" sz="1600" b="1" strike="noStrike" spc="-1" dirty="0">
                <a:solidFill>
                  <a:srgbClr val="FFFFFF"/>
                </a:solidFill>
                <a:latin typeface="Calibri"/>
              </a:rPr>
              <a:t> totally disabled</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pc="-1" dirty="0">
                <a:solidFill>
                  <a:srgbClr val="FFFFFF"/>
                </a:solidFill>
                <a:latin typeface="Calibri"/>
              </a:rPr>
              <a:t>You must own your home on January 1</a:t>
            </a:r>
            <a:r>
              <a:rPr lang="en-US" sz="1600" b="1" spc="-1" baseline="30000" dirty="0">
                <a:solidFill>
                  <a:srgbClr val="FFFFFF"/>
                </a:solidFill>
                <a:latin typeface="Calibri"/>
              </a:rPr>
              <a:t>st</a:t>
            </a:r>
            <a:r>
              <a:rPr lang="en-US" sz="1600" b="1" spc="-1" dirty="0">
                <a:solidFill>
                  <a:srgbClr val="FFFFFF"/>
                </a:solidFill>
                <a:latin typeface="Calibri"/>
              </a:rPr>
              <a:t> in the year you are applying for the homestead exemption</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pc="-1" dirty="0">
                <a:solidFill>
                  <a:srgbClr val="FFFFFF"/>
                </a:solidFill>
                <a:latin typeface="Calibri"/>
              </a:rPr>
              <a:t>If house is in a Trust or Life Estate, copy of trust is required</a:t>
            </a:r>
            <a:endParaRPr lang="en-US" sz="1600" b="1" strike="noStrike" spc="-1" dirty="0">
              <a:solidFill>
                <a:srgbClr val="FFFFFF"/>
              </a:solidFill>
              <a:latin typeface="Calibri"/>
            </a:endParaRP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Must be your primary Residence</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Income limitations $38,600 (2024) to qualify based on the Modified Adjusted Gross Income (located on line 3 of the State Income Tax Return plus line 11 of the Ohio Schedule A)</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If you do not file a State Tax Return, proof of age is required with completed exemption application</a:t>
            </a:r>
          </a:p>
        </p:txBody>
      </p:sp>
      <p:sp>
        <p:nvSpPr>
          <p:cNvPr id="4" name="TextShape 1"/>
          <p:cNvSpPr txBox="1"/>
          <p:nvPr/>
        </p:nvSpPr>
        <p:spPr>
          <a:xfrm>
            <a:off x="110050" y="4451745"/>
            <a:ext cx="8610601" cy="763200"/>
          </a:xfrm>
          <a:prstGeom prst="rect">
            <a:avLst/>
          </a:prstGeom>
          <a:noFill/>
          <a:ln w="0">
            <a:noFill/>
          </a:ln>
        </p:spPr>
        <p:txBody>
          <a:bodyPr anchor="ctr">
            <a:normAutofit fontScale="92500"/>
          </a:bodyPr>
          <a:lstStyle/>
          <a:p>
            <a:pPr algn="ctr">
              <a:lnSpc>
                <a:spcPct val="90000"/>
              </a:lnSpc>
            </a:pPr>
            <a:r>
              <a:rPr lang="en-US" sz="3400" spc="-1" dirty="0">
                <a:solidFill>
                  <a:srgbClr val="FFFFFF"/>
                </a:solidFill>
                <a:latin typeface="Calibri"/>
              </a:rPr>
              <a:t>If qualified, Law Exempts the first $25,000 of value</a:t>
            </a:r>
          </a:p>
          <a:p>
            <a:pPr algn="ctr">
              <a:lnSpc>
                <a:spcPct val="90000"/>
              </a:lnSpc>
            </a:pPr>
            <a:endParaRPr lang="en-US" sz="4400" b="1" strike="noStrike" spc="-1" dirty="0">
              <a:solidFill>
                <a:srgbClr val="000000"/>
              </a:solidFill>
              <a:highlight>
                <a:srgbClr val="FFFF00"/>
              </a:highlight>
              <a:latin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 name="TextShape 1"/>
          <p:cNvSpPr txBox="1"/>
          <p:nvPr/>
        </p:nvSpPr>
        <p:spPr>
          <a:xfrm>
            <a:off x="1810042" y="1536024"/>
            <a:ext cx="5151960" cy="650160"/>
          </a:xfrm>
          <a:prstGeom prst="rect">
            <a:avLst/>
          </a:prstGeom>
          <a:noFill/>
          <a:ln w="0">
            <a:noFill/>
          </a:ln>
        </p:spPr>
        <p:txBody>
          <a:bodyPr lIns="90000" tIns="45000" rIns="90000" bIns="45000">
            <a:noAutofit/>
          </a:bodyPr>
          <a:lstStyle/>
          <a:p>
            <a:r>
              <a:rPr lang="en-US" sz="4400" b="0" u="sng" strike="noStrike" spc="-1" dirty="0">
                <a:solidFill>
                  <a:srgbClr val="FFFFFF"/>
                </a:solidFill>
                <a:uFillTx/>
                <a:latin typeface="Calibri Light"/>
              </a:rPr>
              <a:t>Programs for Veterans</a:t>
            </a:r>
            <a:endParaRPr lang="en-US" sz="4400" b="0" u="sng" strike="noStrike" spc="-1" dirty="0">
              <a:solidFill>
                <a:srgbClr val="FFFFFF"/>
              </a:solidFill>
              <a:uFillTx/>
              <a:latin typeface="Arial"/>
            </a:endParaRPr>
          </a:p>
        </p:txBody>
      </p:sp>
      <p:sp>
        <p:nvSpPr>
          <p:cNvPr id="225" name="TextShape 2"/>
          <p:cNvSpPr txBox="1"/>
          <p:nvPr/>
        </p:nvSpPr>
        <p:spPr>
          <a:xfrm>
            <a:off x="205513" y="2447778"/>
            <a:ext cx="10515240" cy="2203939"/>
          </a:xfrm>
          <a:prstGeom prst="rect">
            <a:avLst/>
          </a:prstGeom>
          <a:noFill/>
          <a:ln w="0">
            <a:noFill/>
          </a:ln>
        </p:spPr>
        <p:txBody>
          <a:bodyPr>
            <a:noAutofit/>
          </a:bodyPr>
          <a:lstStyle/>
          <a:p>
            <a:pPr marL="228600" indent="-228240">
              <a:lnSpc>
                <a:spcPct val="90000"/>
              </a:lnSpc>
              <a:spcBef>
                <a:spcPts val="1001"/>
              </a:spcBef>
              <a:buClr>
                <a:srgbClr val="000000"/>
              </a:buClr>
              <a:buFont typeface="Arial"/>
              <a:buChar char="•"/>
            </a:pPr>
            <a:r>
              <a:rPr lang="en-US" sz="2600" b="0" strike="noStrike" spc="-1" dirty="0">
                <a:solidFill>
                  <a:srgbClr val="FFFFFF"/>
                </a:solidFill>
                <a:latin typeface="Calibri"/>
              </a:rPr>
              <a:t>Disabled Veterans and Surviving Spouses Program</a:t>
            </a:r>
          </a:p>
          <a:p>
            <a:pPr marL="228600" indent="-228240">
              <a:lnSpc>
                <a:spcPct val="90000"/>
              </a:lnSpc>
              <a:spcBef>
                <a:spcPts val="1001"/>
              </a:spcBef>
              <a:buClr>
                <a:srgbClr val="000000"/>
              </a:buClr>
              <a:buFont typeface="Arial"/>
              <a:buChar char="•"/>
            </a:pPr>
            <a:r>
              <a:rPr lang="en-US" sz="2600" b="0" strike="noStrike" spc="-1" dirty="0">
                <a:solidFill>
                  <a:srgbClr val="FFFFFF"/>
                </a:solidFill>
                <a:latin typeface="Calibri"/>
              </a:rPr>
              <a:t>Must be 100% disabled for the year applying for exemption</a:t>
            </a:r>
          </a:p>
          <a:p>
            <a:pPr marL="228600" indent="-228240">
              <a:lnSpc>
                <a:spcPct val="90000"/>
              </a:lnSpc>
              <a:spcBef>
                <a:spcPts val="1001"/>
              </a:spcBef>
              <a:buClr>
                <a:srgbClr val="000000"/>
              </a:buClr>
              <a:buFont typeface="Arial"/>
              <a:buChar char="•"/>
            </a:pPr>
            <a:r>
              <a:rPr lang="en-US" sz="2600" b="0" strike="noStrike" spc="-1" dirty="0">
                <a:solidFill>
                  <a:srgbClr val="FFFFFF"/>
                </a:solidFill>
                <a:latin typeface="Calibri"/>
              </a:rPr>
              <a:t>VA disabled Veterans do not have any income requirements</a:t>
            </a:r>
          </a:p>
        </p:txBody>
      </p:sp>
      <p:sp>
        <p:nvSpPr>
          <p:cNvPr id="4" name="TextShape 1"/>
          <p:cNvSpPr txBox="1"/>
          <p:nvPr/>
        </p:nvSpPr>
        <p:spPr>
          <a:xfrm>
            <a:off x="80722" y="4380300"/>
            <a:ext cx="8610601" cy="763200"/>
          </a:xfrm>
          <a:prstGeom prst="rect">
            <a:avLst/>
          </a:prstGeom>
          <a:noFill/>
          <a:ln w="0">
            <a:noFill/>
          </a:ln>
        </p:spPr>
        <p:txBody>
          <a:bodyPr anchor="ctr">
            <a:normAutofit fontScale="92500"/>
          </a:bodyPr>
          <a:lstStyle/>
          <a:p>
            <a:pPr algn="ctr">
              <a:lnSpc>
                <a:spcPct val="90000"/>
              </a:lnSpc>
            </a:pPr>
            <a:r>
              <a:rPr lang="en-US" sz="3400" spc="-1" dirty="0">
                <a:solidFill>
                  <a:srgbClr val="FFFFFF"/>
                </a:solidFill>
                <a:latin typeface="Calibri"/>
              </a:rPr>
              <a:t>If qualified, Law Exempts the first $50,000 of value</a:t>
            </a:r>
          </a:p>
          <a:p>
            <a:pPr algn="ctr">
              <a:lnSpc>
                <a:spcPct val="90000"/>
              </a:lnSpc>
            </a:pPr>
            <a:endParaRPr lang="en-US" sz="4400" b="1" strike="noStrike" spc="-1" dirty="0">
              <a:solidFill>
                <a:srgbClr val="000000"/>
              </a:solidFill>
              <a:highlight>
                <a:srgbClr val="FFFF00"/>
              </a:highlight>
              <a:latin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2101680" y="443520"/>
            <a:ext cx="6570000" cy="725040"/>
          </a:xfrm>
          <a:prstGeom prst="rect">
            <a:avLst/>
          </a:prstGeom>
          <a:noFill/>
          <a:ln w="0">
            <a:noFill/>
          </a:ln>
        </p:spPr>
        <p:txBody>
          <a:bodyPr lIns="0" tIns="0" rIns="0" bIns="0" anchor="ctr">
            <a:noAutofit/>
          </a:bodyPr>
          <a:lstStyle/>
          <a:p>
            <a:pPr algn="ctr"/>
            <a:r>
              <a:rPr lang="en-US" sz="4000" b="1" u="sng" strike="noStrike" spc="-1" dirty="0">
                <a:solidFill>
                  <a:srgbClr val="FFFFFF"/>
                </a:solidFill>
                <a:latin typeface="Calibri"/>
              </a:rPr>
              <a:t>How to obtain an application</a:t>
            </a:r>
          </a:p>
        </p:txBody>
      </p:sp>
      <p:sp>
        <p:nvSpPr>
          <p:cNvPr id="232" name="TextShape 2"/>
          <p:cNvSpPr txBox="1"/>
          <p:nvPr/>
        </p:nvSpPr>
        <p:spPr>
          <a:xfrm>
            <a:off x="3076792" y="1168560"/>
            <a:ext cx="6960960" cy="2933280"/>
          </a:xfrm>
          <a:prstGeom prst="rect">
            <a:avLst/>
          </a:prstGeom>
          <a:noFill/>
          <a:ln w="0">
            <a:noFill/>
          </a:ln>
        </p:spPr>
        <p:txBody>
          <a:bodyPr lIns="90000" tIns="45000" rIns="90000" bIns="45000">
            <a:noAutofit/>
          </a:bodyPr>
          <a:lstStyle/>
          <a:p>
            <a:r>
              <a:rPr lang="en-US" sz="2400" b="0" strike="noStrike" spc="-1" dirty="0">
                <a:solidFill>
                  <a:srgbClr val="FFFFFF"/>
                </a:solidFill>
                <a:latin typeface="Calibri"/>
              </a:rPr>
              <a:t>Christopher Galloway</a:t>
            </a:r>
            <a:endParaRPr lang="en-US" sz="2400" b="0" strike="noStrike" spc="-1" dirty="0">
              <a:solidFill>
                <a:srgbClr val="FFFFFF"/>
              </a:solidFill>
              <a:latin typeface="Arial"/>
            </a:endParaRPr>
          </a:p>
          <a:p>
            <a:r>
              <a:rPr lang="en-US" sz="2400" b="0" strike="noStrike" spc="-1" dirty="0">
                <a:solidFill>
                  <a:srgbClr val="FFFFFF"/>
                </a:solidFill>
                <a:latin typeface="Calibri"/>
              </a:rPr>
              <a:t>Lake County Auditor</a:t>
            </a:r>
            <a:endParaRPr lang="en-US" sz="2400" b="0" strike="noStrike" spc="-1" dirty="0">
              <a:solidFill>
                <a:srgbClr val="FFFFFF"/>
              </a:solidFill>
              <a:latin typeface="Arial"/>
            </a:endParaRPr>
          </a:p>
          <a:p>
            <a:r>
              <a:rPr lang="en-US" sz="2400" b="0" strike="noStrike" spc="-1" dirty="0">
                <a:solidFill>
                  <a:srgbClr val="FFFFFF"/>
                </a:solidFill>
                <a:latin typeface="Calibri"/>
              </a:rPr>
              <a:t>105 E. Main Street</a:t>
            </a:r>
            <a:endParaRPr lang="en-US" sz="2400" b="0" strike="noStrike" spc="-1" dirty="0">
              <a:solidFill>
                <a:srgbClr val="FFFFFF"/>
              </a:solidFill>
              <a:latin typeface="Arial"/>
            </a:endParaRPr>
          </a:p>
          <a:p>
            <a:r>
              <a:rPr lang="en-US" sz="2400" b="0" strike="noStrike" spc="-1" dirty="0">
                <a:solidFill>
                  <a:srgbClr val="FFFFFF"/>
                </a:solidFill>
                <a:latin typeface="Calibri"/>
              </a:rPr>
              <a:t>Painesville, Ohio 44077</a:t>
            </a:r>
            <a:endParaRPr lang="en-US" sz="2400" b="0" strike="noStrike" spc="-1" dirty="0">
              <a:solidFill>
                <a:srgbClr val="FFFFFF"/>
              </a:solidFill>
              <a:latin typeface="Arial"/>
            </a:endParaRPr>
          </a:p>
          <a:p>
            <a:endParaRPr lang="en-US" sz="2400" b="0" strike="noStrike" spc="-1" dirty="0">
              <a:solidFill>
                <a:srgbClr val="FFFFFF"/>
              </a:solidFill>
              <a:latin typeface="Calibri"/>
            </a:endParaRPr>
          </a:p>
          <a:p>
            <a:r>
              <a:rPr lang="en-US" sz="2400" b="1" strike="noStrike" spc="-1" dirty="0">
                <a:solidFill>
                  <a:srgbClr val="FFFFFF"/>
                </a:solidFill>
                <a:latin typeface="Calibri"/>
              </a:rPr>
              <a:t>Attn: Homestead Dept</a:t>
            </a:r>
            <a:endParaRPr lang="en-US" sz="2400" b="1" strike="noStrike" spc="-1" dirty="0">
              <a:solidFill>
                <a:srgbClr val="FFFFFF"/>
              </a:solidFill>
              <a:latin typeface="Arial"/>
            </a:endParaRPr>
          </a:p>
          <a:p>
            <a:r>
              <a:rPr lang="en-US" sz="2400" b="1" strike="noStrike" spc="-1" dirty="0">
                <a:solidFill>
                  <a:srgbClr val="FFFFFF"/>
                </a:solidFill>
                <a:latin typeface="Calibri"/>
              </a:rPr>
              <a:t>440-350-2532</a:t>
            </a:r>
            <a:r>
              <a:rPr lang="en-US" sz="2400" b="0" strike="noStrike" spc="-1" dirty="0">
                <a:solidFill>
                  <a:srgbClr val="FFFFFF"/>
                </a:solidFill>
                <a:latin typeface="Calibri"/>
              </a:rPr>
              <a:t> </a:t>
            </a:r>
          </a:p>
          <a:p>
            <a:endParaRPr lang="en-US" sz="2400" spc="-1" dirty="0">
              <a:solidFill>
                <a:srgbClr val="FFFFFF"/>
              </a:solidFill>
              <a:latin typeface="Calibri"/>
            </a:endParaRPr>
          </a:p>
          <a:p>
            <a:r>
              <a:rPr lang="en-US" sz="2400" spc="-1" dirty="0">
                <a:solidFill>
                  <a:srgbClr val="FFFFFF"/>
                </a:solidFill>
                <a:latin typeface="Calibri"/>
              </a:rPr>
              <a:t>Form available online at Auditor’s website</a:t>
            </a:r>
          </a:p>
          <a:p>
            <a:r>
              <a:rPr lang="en-US" sz="2400" spc="-1" dirty="0">
                <a:solidFill>
                  <a:srgbClr val="FFFFFF"/>
                </a:solidFill>
              </a:rPr>
              <a:t>www.lakecountyohio.gov/auditor</a:t>
            </a:r>
            <a:endParaRPr lang="en-US" sz="2400" b="0" strike="noStrike" spc="-1" dirty="0">
              <a:solidFill>
                <a:srgbClr val="FFFFFF"/>
              </a:solidFill>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1" y="1735931"/>
            <a:ext cx="8736806" cy="954107"/>
          </a:xfrm>
          <a:prstGeom prst="rect">
            <a:avLst/>
          </a:prstGeom>
          <a:noFill/>
        </p:spPr>
        <p:txBody>
          <a:bodyPr wrap="square" rtlCol="0">
            <a:spAutoFit/>
          </a:bodyPr>
          <a:lstStyle/>
          <a:p>
            <a:pPr algn="just"/>
            <a:r>
              <a:rPr lang="en-US" dirty="0">
                <a:solidFill>
                  <a:schemeClr val="bg1"/>
                </a:solidFill>
              </a:rPr>
              <a:t>In an effort to assist low-income senior citizens with utility costs, the Board of Lake County Commissioners and the Department of Utilities established a program to provide a </a:t>
            </a:r>
            <a:r>
              <a:rPr lang="en-US" sz="2000" b="1" u="sng" dirty="0">
                <a:solidFill>
                  <a:schemeClr val="bg1"/>
                </a:solidFill>
              </a:rPr>
              <a:t>30% discount on LAKE COUNTY water and sewer</a:t>
            </a:r>
            <a:r>
              <a:rPr lang="en-US" dirty="0">
                <a:solidFill>
                  <a:schemeClr val="bg1"/>
                </a:solidFill>
              </a:rPr>
              <a:t> bills</a:t>
            </a:r>
          </a:p>
        </p:txBody>
      </p:sp>
      <p:sp>
        <p:nvSpPr>
          <p:cNvPr id="4" name="TextBox 3"/>
          <p:cNvSpPr txBox="1"/>
          <p:nvPr/>
        </p:nvSpPr>
        <p:spPr>
          <a:xfrm>
            <a:off x="464345" y="2936260"/>
            <a:ext cx="8615361"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must be 65 years of age or older</a:t>
            </a:r>
          </a:p>
          <a:p>
            <a:pPr marL="285750" indent="-285750">
              <a:buFont typeface="Arial" panose="020B0604020202020204" pitchFamily="34" charset="0"/>
              <a:buChar char="•"/>
            </a:pPr>
            <a:r>
              <a:rPr lang="en-US" dirty="0">
                <a:solidFill>
                  <a:schemeClr val="bg1"/>
                </a:solidFill>
              </a:rPr>
              <a:t>own and occupy the property</a:t>
            </a:r>
          </a:p>
          <a:p>
            <a:pPr marL="285750" indent="-285750">
              <a:buFont typeface="Arial" panose="020B0604020202020204" pitchFamily="34" charset="0"/>
              <a:buChar char="•"/>
            </a:pPr>
            <a:r>
              <a:rPr lang="en-US" dirty="0">
                <a:solidFill>
                  <a:schemeClr val="bg1"/>
                </a:solidFill>
              </a:rPr>
              <a:t>meet the income qualifier established by the Ohio Homestead Exemption</a:t>
            </a:r>
          </a:p>
        </p:txBody>
      </p:sp>
      <p:sp>
        <p:nvSpPr>
          <p:cNvPr id="5" name="TextBox 4"/>
          <p:cNvSpPr txBox="1"/>
          <p:nvPr/>
        </p:nvSpPr>
        <p:spPr>
          <a:xfrm>
            <a:off x="421482" y="3973949"/>
            <a:ext cx="8465344" cy="1169551"/>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Residents must contact the utilities office </a:t>
            </a:r>
            <a:r>
              <a:rPr lang="en-US" sz="2400" b="1" dirty="0">
                <a:solidFill>
                  <a:schemeClr val="bg1"/>
                </a:solidFill>
                <a:effectLst>
                  <a:outerShdw blurRad="38100" dist="38100" dir="2700000" algn="tl">
                    <a:srgbClr val="000000">
                      <a:alpha val="43137"/>
                    </a:srgbClr>
                  </a:outerShdw>
                </a:effectLst>
              </a:rPr>
              <a:t>440-350-2070</a:t>
            </a:r>
            <a:r>
              <a:rPr lang="en-US" sz="2000" dirty="0">
                <a:solidFill>
                  <a:schemeClr val="bg1"/>
                </a:solidFill>
                <a:effectLst>
                  <a:outerShdw blurRad="38100" dist="38100" dir="2700000" algn="tl">
                    <a:srgbClr val="000000">
                      <a:alpha val="43137"/>
                    </a:srgbClr>
                  </a:outerShdw>
                </a:effectLst>
              </a:rPr>
              <a:t> or visit</a:t>
            </a:r>
            <a:r>
              <a:rPr lang="en-US" dirty="0">
                <a:solidFill>
                  <a:schemeClr val="bg1"/>
                </a:solidFill>
                <a:effectLst>
                  <a:outerShdw blurRad="38100" dist="38100" dir="2700000" algn="tl">
                    <a:srgbClr val="000000">
                      <a:alpha val="43137"/>
                    </a:srgbClr>
                  </a:outerShdw>
                </a:effectLst>
              </a:rPr>
              <a:t> </a:t>
            </a:r>
            <a:r>
              <a:rPr lang="en-US" sz="2800" b="1" dirty="0">
                <a:solidFill>
                  <a:schemeClr val="bg1"/>
                </a:solidFill>
                <a:hlinkClick r:id="rId2">
                  <a:extLst>
                    <a:ext uri="{A12FA001-AC4F-418D-AE19-62706E023703}">
                      <ahyp:hlinkClr xmlns:ahyp="http://schemas.microsoft.com/office/drawing/2018/hyperlinkcolor" val="tx"/>
                    </a:ext>
                  </a:extLst>
                </a:hlinkClick>
              </a:rPr>
              <a:t>lakecountyohio.gov/utilities</a:t>
            </a:r>
            <a:r>
              <a:rPr lang="en-US" sz="2800" b="1"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and print Senior Citizen Discount Application</a:t>
            </a:r>
          </a:p>
        </p:txBody>
      </p:sp>
    </p:spTree>
    <p:extLst>
      <p:ext uri="{BB962C8B-B14F-4D97-AF65-F5344CB8AC3E}">
        <p14:creationId xmlns:p14="http://schemas.microsoft.com/office/powerpoint/2010/main" val="2998209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3624-12CA-B8FD-8626-A2C7A6B60A30}"/>
              </a:ext>
            </a:extLst>
          </p:cNvPr>
          <p:cNvSpPr>
            <a:spLocks noGrp="1"/>
          </p:cNvSpPr>
          <p:nvPr>
            <p:ph type="title"/>
          </p:nvPr>
        </p:nvSpPr>
        <p:spPr>
          <a:xfrm>
            <a:off x="861935" y="734133"/>
            <a:ext cx="7277725" cy="668438"/>
          </a:xfrm>
        </p:spPr>
        <p:txBody>
          <a:bodyPr/>
          <a:lstStyle/>
          <a:p>
            <a:r>
              <a:rPr lang="en-US" dirty="0"/>
              <a:t>Your bank will never send you an email asking you to verify your account number or any other identifying information.</a:t>
            </a:r>
          </a:p>
        </p:txBody>
      </p:sp>
      <p:sp>
        <p:nvSpPr>
          <p:cNvPr id="4" name="TextBox 3">
            <a:extLst>
              <a:ext uri="{FF2B5EF4-FFF2-40B4-BE49-F238E27FC236}">
                <a16:creationId xmlns:a16="http://schemas.microsoft.com/office/drawing/2014/main" id="{AFA35877-9C15-2D27-7E87-1AED4B479A1D}"/>
              </a:ext>
            </a:extLst>
          </p:cNvPr>
          <p:cNvSpPr txBox="1"/>
          <p:nvPr/>
        </p:nvSpPr>
        <p:spPr>
          <a:xfrm>
            <a:off x="3710065" y="3085928"/>
            <a:ext cx="4122295" cy="1323439"/>
          </a:xfrm>
          <a:prstGeom prst="rect">
            <a:avLst/>
          </a:prstGeom>
          <a:noFill/>
        </p:spPr>
        <p:txBody>
          <a:bodyPr wrap="square" rtlCol="0">
            <a:spAutoFit/>
          </a:bodyPr>
          <a:lstStyle/>
          <a:p>
            <a:pPr marL="342900" indent="-342900">
              <a:buAutoNum type="alphaLcPeriod"/>
            </a:pPr>
            <a:r>
              <a:rPr lang="en-US" sz="4000" dirty="0">
                <a:solidFill>
                  <a:schemeClr val="bg1"/>
                </a:solidFill>
              </a:rPr>
              <a:t>True</a:t>
            </a:r>
          </a:p>
          <a:p>
            <a:pPr marL="342900" indent="-342900">
              <a:buAutoNum type="alphaLcPeriod"/>
            </a:pPr>
            <a:r>
              <a:rPr lang="en-US" sz="4000" dirty="0">
                <a:solidFill>
                  <a:schemeClr val="bg1"/>
                </a:solidFill>
              </a:rPr>
              <a:t>False</a:t>
            </a:r>
          </a:p>
        </p:txBody>
      </p:sp>
    </p:spTree>
    <p:extLst>
      <p:ext uri="{BB962C8B-B14F-4D97-AF65-F5344CB8AC3E}">
        <p14:creationId xmlns:p14="http://schemas.microsoft.com/office/powerpoint/2010/main" val="444445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0757F-6E9D-E304-0627-F722951E9D1F}"/>
              </a:ext>
            </a:extLst>
          </p:cNvPr>
          <p:cNvSpPr txBox="1"/>
          <p:nvPr/>
        </p:nvSpPr>
        <p:spPr>
          <a:xfrm>
            <a:off x="1768839" y="1693888"/>
            <a:ext cx="6573187" cy="3108543"/>
          </a:xfrm>
          <a:prstGeom prst="rect">
            <a:avLst/>
          </a:prstGeom>
          <a:noFill/>
        </p:spPr>
        <p:txBody>
          <a:bodyPr wrap="square" rtlCol="0">
            <a:spAutoFit/>
          </a:bodyPr>
          <a:lstStyle/>
          <a:p>
            <a:r>
              <a:rPr lang="en-US" sz="2800" dirty="0">
                <a:solidFill>
                  <a:schemeClr val="bg1"/>
                </a:solidFill>
              </a:rPr>
              <a:t>Where can you check a financial adviser’s background?</a:t>
            </a:r>
          </a:p>
          <a:p>
            <a:endParaRPr lang="en-US" sz="2800" dirty="0">
              <a:solidFill>
                <a:schemeClr val="bg1"/>
              </a:solidFill>
            </a:endParaRPr>
          </a:p>
          <a:p>
            <a:pPr marL="342900" indent="-342900">
              <a:buAutoNum type="alphaLcPeriod"/>
            </a:pPr>
            <a:r>
              <a:rPr lang="en-US" sz="2800" dirty="0">
                <a:solidFill>
                  <a:schemeClr val="bg1"/>
                </a:solidFill>
              </a:rPr>
              <a:t>FINRA </a:t>
            </a:r>
            <a:r>
              <a:rPr lang="en-US" sz="2800" dirty="0" err="1">
                <a:solidFill>
                  <a:schemeClr val="bg1"/>
                </a:solidFill>
              </a:rPr>
              <a:t>BrokerCheck</a:t>
            </a:r>
            <a:endParaRPr lang="en-US" sz="2800" dirty="0">
              <a:solidFill>
                <a:schemeClr val="bg1"/>
              </a:solidFill>
            </a:endParaRPr>
          </a:p>
          <a:p>
            <a:pPr marL="342900" indent="-342900">
              <a:buAutoNum type="alphaLcPeriod"/>
            </a:pPr>
            <a:r>
              <a:rPr lang="en-US" sz="2800" dirty="0">
                <a:solidFill>
                  <a:schemeClr val="bg1"/>
                </a:solidFill>
              </a:rPr>
              <a:t>Social Security Administration</a:t>
            </a:r>
          </a:p>
          <a:p>
            <a:pPr marL="342900" indent="-342900">
              <a:buAutoNum type="alphaLcPeriod"/>
            </a:pPr>
            <a:r>
              <a:rPr lang="en-US" sz="2800" dirty="0">
                <a:solidFill>
                  <a:schemeClr val="bg1"/>
                </a:solidFill>
              </a:rPr>
              <a:t>State Securities Regulator</a:t>
            </a:r>
          </a:p>
          <a:p>
            <a:pPr marL="342900" indent="-342900">
              <a:buAutoNum type="alphaLcPeriod"/>
            </a:pPr>
            <a:r>
              <a:rPr lang="en-US" sz="2800" dirty="0">
                <a:solidFill>
                  <a:schemeClr val="bg1"/>
                </a:solidFill>
              </a:rPr>
              <a:t>Federal Trade Commission</a:t>
            </a:r>
          </a:p>
        </p:txBody>
      </p:sp>
    </p:spTree>
    <p:extLst>
      <p:ext uri="{BB962C8B-B14F-4D97-AF65-F5344CB8AC3E}">
        <p14:creationId xmlns:p14="http://schemas.microsoft.com/office/powerpoint/2010/main" val="1884745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04F9-FBAE-3575-CB86-FB3D76B18757}"/>
              </a:ext>
            </a:extLst>
          </p:cNvPr>
          <p:cNvSpPr>
            <a:spLocks noGrp="1"/>
          </p:cNvSpPr>
          <p:nvPr>
            <p:ph type="title"/>
          </p:nvPr>
        </p:nvSpPr>
        <p:spPr>
          <a:xfrm>
            <a:off x="981856" y="779103"/>
            <a:ext cx="7180287" cy="668438"/>
          </a:xfrm>
        </p:spPr>
        <p:txBody>
          <a:bodyPr/>
          <a:lstStyle/>
          <a:p>
            <a:pPr algn="l"/>
            <a:r>
              <a:rPr lang="en-US" dirty="0"/>
              <a:t>What can you do to prepare financially for a disaster?</a:t>
            </a:r>
            <a:br>
              <a:rPr lang="en-US" dirty="0"/>
            </a:br>
            <a:br>
              <a:rPr lang="en-US" dirty="0"/>
            </a:br>
            <a:r>
              <a:rPr lang="en-US" sz="2400" dirty="0"/>
              <a:t>a.  Set up automatic bill payments</a:t>
            </a:r>
            <a:br>
              <a:rPr lang="en-US" sz="2400" dirty="0"/>
            </a:br>
            <a:r>
              <a:rPr lang="en-US" sz="2400" dirty="0"/>
              <a:t>b.  Know where to find important         documentation in an emergency.</a:t>
            </a:r>
            <a:br>
              <a:rPr lang="en-US" sz="2400" dirty="0"/>
            </a:br>
            <a:r>
              <a:rPr lang="en-US" sz="2400" dirty="0"/>
              <a:t>c.  Review insurance information regularly to ensure you have adequate coverage.</a:t>
            </a:r>
            <a:br>
              <a:rPr lang="en-US" sz="2400" dirty="0"/>
            </a:br>
            <a:r>
              <a:rPr lang="en-US" sz="2400" dirty="0"/>
              <a:t>d.  All of the above.</a:t>
            </a:r>
          </a:p>
        </p:txBody>
      </p:sp>
    </p:spTree>
    <p:extLst>
      <p:ext uri="{BB962C8B-B14F-4D97-AF65-F5344CB8AC3E}">
        <p14:creationId xmlns:p14="http://schemas.microsoft.com/office/powerpoint/2010/main" val="1886544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724C10-F0BB-BC6A-AA5B-7BA9B03682CB}"/>
              </a:ext>
            </a:extLst>
          </p:cNvPr>
          <p:cNvSpPr txBox="1"/>
          <p:nvPr/>
        </p:nvSpPr>
        <p:spPr>
          <a:xfrm>
            <a:off x="509667" y="1858781"/>
            <a:ext cx="8634333" cy="3108543"/>
          </a:xfrm>
          <a:prstGeom prst="rect">
            <a:avLst/>
          </a:prstGeom>
          <a:noFill/>
        </p:spPr>
        <p:txBody>
          <a:bodyPr wrap="square" rtlCol="0">
            <a:spAutoFit/>
          </a:bodyPr>
          <a:lstStyle/>
          <a:p>
            <a:r>
              <a:rPr lang="en-US" sz="2800" dirty="0">
                <a:solidFill>
                  <a:schemeClr val="bg1"/>
                </a:solidFill>
              </a:rPr>
              <a:t>Which forms of identification should you have readily available in case of emergency?</a:t>
            </a:r>
          </a:p>
          <a:p>
            <a:pPr marL="342900" indent="-342900">
              <a:buAutoNum type="alphaLcPeriod"/>
            </a:pPr>
            <a:r>
              <a:rPr lang="en-US" sz="2800" dirty="0">
                <a:solidFill>
                  <a:schemeClr val="bg1"/>
                </a:solidFill>
              </a:rPr>
              <a:t>Driver’s License</a:t>
            </a:r>
          </a:p>
          <a:p>
            <a:pPr marL="342900" indent="-342900">
              <a:buAutoNum type="alphaLcPeriod"/>
            </a:pPr>
            <a:r>
              <a:rPr lang="en-US" sz="2800" dirty="0">
                <a:solidFill>
                  <a:schemeClr val="bg1"/>
                </a:solidFill>
              </a:rPr>
              <a:t>Insurance Card</a:t>
            </a:r>
          </a:p>
          <a:p>
            <a:pPr marL="342900" indent="-342900">
              <a:buAutoNum type="alphaLcPeriod"/>
            </a:pPr>
            <a:r>
              <a:rPr lang="en-US" sz="2800" dirty="0">
                <a:solidFill>
                  <a:schemeClr val="bg1"/>
                </a:solidFill>
              </a:rPr>
              <a:t>Social Security Card</a:t>
            </a:r>
          </a:p>
          <a:p>
            <a:pPr marL="342900" indent="-342900">
              <a:buAutoNum type="alphaLcPeriod"/>
            </a:pPr>
            <a:r>
              <a:rPr lang="en-US" sz="2800" dirty="0">
                <a:solidFill>
                  <a:schemeClr val="bg1"/>
                </a:solidFill>
              </a:rPr>
              <a:t>Passport</a:t>
            </a:r>
          </a:p>
          <a:p>
            <a:pPr marL="342900" indent="-342900">
              <a:buAutoNum type="alphaLcPeriod"/>
            </a:pPr>
            <a:r>
              <a:rPr lang="en-US" sz="2800" dirty="0">
                <a:solidFill>
                  <a:schemeClr val="bg1"/>
                </a:solidFill>
              </a:rPr>
              <a:t>Birth Certificate</a:t>
            </a:r>
          </a:p>
        </p:txBody>
      </p:sp>
    </p:spTree>
    <p:extLst>
      <p:ext uri="{BB962C8B-B14F-4D97-AF65-F5344CB8AC3E}">
        <p14:creationId xmlns:p14="http://schemas.microsoft.com/office/powerpoint/2010/main" val="241762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A20ED-6A36-89DC-B05D-D5D772BED587}"/>
              </a:ext>
            </a:extLst>
          </p:cNvPr>
          <p:cNvSpPr txBox="1"/>
          <p:nvPr/>
        </p:nvSpPr>
        <p:spPr>
          <a:xfrm>
            <a:off x="130629" y="1690487"/>
            <a:ext cx="8882742" cy="3631763"/>
          </a:xfrm>
          <a:prstGeom prst="rect">
            <a:avLst/>
          </a:prstGeom>
          <a:noFill/>
        </p:spPr>
        <p:txBody>
          <a:bodyPr wrap="square">
            <a:spAutoFit/>
          </a:bodyPr>
          <a:lstStyle/>
          <a:p>
            <a:pPr lvl="0"/>
            <a:r>
              <a:rPr lang="en-US" b="1" dirty="0">
                <a:solidFill>
                  <a:schemeClr val="bg1"/>
                </a:solidFill>
              </a:rPr>
              <a:t>Recent Ohio Legislation Affecting Property Taxes</a:t>
            </a:r>
          </a:p>
          <a:p>
            <a:pPr lvl="0"/>
            <a:endParaRPr lang="en-US" b="1" dirty="0">
              <a:solidFill>
                <a:schemeClr val="bg1"/>
              </a:solidFill>
            </a:endParaRPr>
          </a:p>
          <a:p>
            <a:pPr lvl="0"/>
            <a:r>
              <a:rPr lang="en-US" b="1" dirty="0">
                <a:solidFill>
                  <a:schemeClr val="bg1"/>
                </a:solidFill>
              </a:rPr>
              <a:t>House Bill 186 (HB 186)</a:t>
            </a:r>
            <a:r>
              <a:rPr lang="en-US" dirty="0">
                <a:solidFill>
                  <a:schemeClr val="bg1"/>
                </a:solidFill>
              </a:rPr>
              <a:t>:</a:t>
            </a:r>
            <a:br>
              <a:rPr lang="en-US" dirty="0">
                <a:solidFill>
                  <a:schemeClr val="bg1"/>
                </a:solidFill>
              </a:rPr>
            </a:br>
            <a:r>
              <a:rPr lang="en-US" sz="1400" dirty="0">
                <a:solidFill>
                  <a:schemeClr val="bg1"/>
                </a:solidFill>
              </a:rPr>
              <a:t>This bill addresses property taxes in school districts operating at the "20-mill floor" (the minimum levy for school operations, affecting about 75% of districts). It ties future tax increases to inflation rates, provides a one-time tax credit to offset the 2023 and 2024 spikes (estimated at $400 million annually for homeowners), and includes a temporary $465 million state offset to schools over two years to maintain 2024 revenue levels. Effective for tax year 2026.</a:t>
            </a:r>
          </a:p>
          <a:p>
            <a:pPr lvl="0"/>
            <a:r>
              <a:rPr lang="en-US" b="1" dirty="0">
                <a:solidFill>
                  <a:schemeClr val="bg1"/>
                </a:solidFill>
              </a:rPr>
              <a:t>House Bill 335 (HB 335)</a:t>
            </a:r>
            <a:r>
              <a:rPr lang="en-US" dirty="0">
                <a:solidFill>
                  <a:schemeClr val="bg1"/>
                </a:solidFill>
              </a:rPr>
              <a:t>:</a:t>
            </a:r>
            <a:br>
              <a:rPr lang="en-US" dirty="0">
                <a:solidFill>
                  <a:schemeClr val="bg1"/>
                </a:solidFill>
              </a:rPr>
            </a:br>
            <a:r>
              <a:rPr lang="en-US" sz="1400" dirty="0">
                <a:solidFill>
                  <a:schemeClr val="bg1"/>
                </a:solidFill>
              </a:rPr>
              <a:t>Targets "inside millage" (up to 10 mills levied without voter approval). It prohibits most political subdivisions from levying new inside millage (except townships, limited to 2024 levels) and empowers local governments to offer homestead exemptions for vulnerable residents without state funding. Originally proposed to eliminate inside millage entirely for $3.5 billion in savings, the final version caps increases instead. Effective for tax year 2026.</a:t>
            </a:r>
          </a:p>
          <a:p>
            <a:endParaRPr lang="en-US" dirty="0">
              <a:solidFill>
                <a:schemeClr val="bg1"/>
              </a:solidFill>
            </a:endParaRPr>
          </a:p>
        </p:txBody>
      </p:sp>
    </p:spTree>
    <p:extLst>
      <p:ext uri="{BB962C8B-B14F-4D97-AF65-F5344CB8AC3E}">
        <p14:creationId xmlns:p14="http://schemas.microsoft.com/office/powerpoint/2010/main" val="2347553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5C44-073B-B35E-DEE7-0B97621F2B4D}"/>
              </a:ext>
            </a:extLst>
          </p:cNvPr>
          <p:cNvSpPr>
            <a:spLocks noGrp="1"/>
          </p:cNvSpPr>
          <p:nvPr>
            <p:ph type="title"/>
          </p:nvPr>
        </p:nvSpPr>
        <p:spPr>
          <a:xfrm>
            <a:off x="1852310" y="1371215"/>
            <a:ext cx="5439379" cy="668438"/>
          </a:xfrm>
        </p:spPr>
        <p:txBody>
          <a:bodyPr/>
          <a:lstStyle/>
          <a:p>
            <a:pPr algn="l"/>
            <a:r>
              <a:rPr lang="en-US" sz="2400" dirty="0"/>
              <a:t>Who of the following may be perpetrators of elder financial exploitation?  Select all that apply.</a:t>
            </a:r>
            <a:br>
              <a:rPr lang="en-US" sz="2400" dirty="0"/>
            </a:br>
            <a:br>
              <a:rPr lang="en-US" sz="2400" dirty="0"/>
            </a:br>
            <a:br>
              <a:rPr lang="en-US" sz="2400" dirty="0"/>
            </a:br>
            <a:r>
              <a:rPr lang="en-US" sz="2400" dirty="0"/>
              <a:t>a. Family members and caregivers</a:t>
            </a:r>
            <a:br>
              <a:rPr lang="en-US" sz="2400" dirty="0"/>
            </a:br>
            <a:r>
              <a:rPr lang="en-US" sz="2400" dirty="0"/>
              <a:t>b. Friends or neighbors</a:t>
            </a:r>
            <a:br>
              <a:rPr lang="en-US" sz="2400" dirty="0"/>
            </a:br>
            <a:r>
              <a:rPr lang="en-US" sz="2400" dirty="0"/>
              <a:t>c. Telephone and mail scammers</a:t>
            </a:r>
            <a:br>
              <a:rPr lang="en-US" sz="2400" dirty="0"/>
            </a:br>
            <a:r>
              <a:rPr lang="en-US" sz="2400" dirty="0"/>
              <a:t>d. Financial advisers</a:t>
            </a:r>
            <a:br>
              <a:rPr lang="en-US" sz="2400" dirty="0"/>
            </a:br>
            <a:br>
              <a:rPr lang="en-US" sz="2400" dirty="0"/>
            </a:br>
            <a:endParaRPr lang="en-US" sz="2400" dirty="0"/>
          </a:p>
        </p:txBody>
      </p:sp>
    </p:spTree>
    <p:extLst>
      <p:ext uri="{BB962C8B-B14F-4D97-AF65-F5344CB8AC3E}">
        <p14:creationId xmlns:p14="http://schemas.microsoft.com/office/powerpoint/2010/main" val="2098778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A56D-B072-FCC2-6B86-62AC480817EE}"/>
              </a:ext>
            </a:extLst>
          </p:cNvPr>
          <p:cNvSpPr>
            <a:spLocks noGrp="1"/>
          </p:cNvSpPr>
          <p:nvPr>
            <p:ph type="title"/>
          </p:nvPr>
        </p:nvSpPr>
        <p:spPr>
          <a:xfrm>
            <a:off x="525420" y="2385642"/>
            <a:ext cx="8093160" cy="763200"/>
          </a:xfrm>
        </p:spPr>
        <p:txBody>
          <a:bodyPr/>
          <a:lstStyle/>
          <a:p>
            <a:br>
              <a:rPr lang="en-US" sz="2800" dirty="0">
                <a:solidFill>
                  <a:schemeClr val="bg1"/>
                </a:solidFill>
              </a:rPr>
            </a:br>
            <a:br>
              <a:rPr lang="en-US" sz="2800" dirty="0">
                <a:solidFill>
                  <a:schemeClr val="bg1"/>
                </a:solidFill>
              </a:rPr>
            </a:br>
            <a:br>
              <a:rPr lang="en-US" sz="2800" dirty="0">
                <a:solidFill>
                  <a:schemeClr val="bg1"/>
                </a:solidFill>
              </a:rPr>
            </a:br>
            <a:r>
              <a:rPr lang="en-US" sz="2800" dirty="0">
                <a:solidFill>
                  <a:schemeClr val="bg1"/>
                </a:solidFill>
              </a:rPr>
              <a:t>If you receive a call or an email from someone claiming to be in trouble and in need of emergency funds, what should you do?  Select all that apply.</a:t>
            </a:r>
            <a:br>
              <a:rPr lang="en-US" sz="2800" dirty="0">
                <a:solidFill>
                  <a:schemeClr val="bg1"/>
                </a:solidFill>
              </a:rPr>
            </a:br>
            <a:r>
              <a:rPr lang="en-US" sz="2400" dirty="0">
                <a:solidFill>
                  <a:schemeClr val="bg1"/>
                </a:solidFill>
              </a:rPr>
              <a:t>a.  Call the individual at a known phone number to verify that the need is legitimate.</a:t>
            </a:r>
            <a:br>
              <a:rPr lang="en-US" sz="2400" dirty="0">
                <a:solidFill>
                  <a:schemeClr val="bg1"/>
                </a:solidFill>
              </a:rPr>
            </a:br>
            <a:r>
              <a:rPr lang="en-US" sz="2400" dirty="0">
                <a:solidFill>
                  <a:schemeClr val="bg1"/>
                </a:solidFill>
              </a:rPr>
              <a:t>b.  Immediately wire funds to the account number provided.</a:t>
            </a:r>
            <a:br>
              <a:rPr lang="en-US" sz="2400" dirty="0">
                <a:solidFill>
                  <a:schemeClr val="bg1"/>
                </a:solidFill>
              </a:rPr>
            </a:br>
            <a:r>
              <a:rPr lang="en-US" sz="2400" dirty="0">
                <a:solidFill>
                  <a:schemeClr val="bg1"/>
                </a:solidFill>
              </a:rPr>
              <a:t>c.  Hang up immediately.</a:t>
            </a:r>
            <a:br>
              <a:rPr lang="en-US" sz="2400" dirty="0">
                <a:solidFill>
                  <a:schemeClr val="bg1"/>
                </a:solidFill>
              </a:rPr>
            </a:br>
            <a:r>
              <a:rPr lang="en-US" sz="2400" dirty="0">
                <a:solidFill>
                  <a:schemeClr val="bg1"/>
                </a:solidFill>
              </a:rPr>
              <a:t>d.  If the call is from a hospital or law enforcement agency, look up the number to verify who it is.</a:t>
            </a:r>
          </a:p>
        </p:txBody>
      </p:sp>
    </p:spTree>
    <p:extLst>
      <p:ext uri="{BB962C8B-B14F-4D97-AF65-F5344CB8AC3E}">
        <p14:creationId xmlns:p14="http://schemas.microsoft.com/office/powerpoint/2010/main" val="4254450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CA13D-5D72-8C47-DB9D-D99A0D67FAC2}"/>
              </a:ext>
            </a:extLst>
          </p:cNvPr>
          <p:cNvSpPr>
            <a:spLocks noGrp="1"/>
          </p:cNvSpPr>
          <p:nvPr>
            <p:ph type="body" sz="quarter" idx="14"/>
          </p:nvPr>
        </p:nvSpPr>
        <p:spPr>
          <a:xfrm>
            <a:off x="1049311" y="688215"/>
            <a:ext cx="7135319" cy="4003705"/>
          </a:xfrm>
        </p:spPr>
        <p:txBody>
          <a:bodyPr>
            <a:normAutofit/>
          </a:bodyPr>
          <a:lstStyle/>
          <a:p>
            <a:pPr algn="l"/>
            <a:r>
              <a:rPr lang="en-US" sz="2400" dirty="0"/>
              <a:t>What is TRUE of a durable power of attorney (POA)?</a:t>
            </a:r>
          </a:p>
          <a:p>
            <a:pPr algn="l"/>
            <a:r>
              <a:rPr lang="en-US" sz="2400" dirty="0"/>
              <a:t>a. It remains in place if you become incapacitated.</a:t>
            </a:r>
          </a:p>
          <a:p>
            <a:pPr algn="l"/>
            <a:r>
              <a:rPr lang="en-US" sz="2400" dirty="0"/>
              <a:t>b. It allows the person you select to make financial decisions on your behalf.</a:t>
            </a:r>
          </a:p>
          <a:p>
            <a:pPr marL="228600" indent="-228600" algn="l">
              <a:buAutoNum type="alphaLcPeriod" startAt="3"/>
            </a:pPr>
            <a:r>
              <a:rPr lang="en-US" sz="2400" dirty="0"/>
              <a:t>It can be changed or revoked.</a:t>
            </a:r>
          </a:p>
          <a:p>
            <a:pPr marL="228600" indent="-228600" algn="l">
              <a:buAutoNum type="alphaLcPeriod" startAt="3"/>
            </a:pPr>
            <a:r>
              <a:rPr lang="en-US" sz="2400" dirty="0"/>
              <a:t>No one else can monitor the actions of your designated POA.</a:t>
            </a:r>
          </a:p>
        </p:txBody>
      </p:sp>
    </p:spTree>
    <p:extLst>
      <p:ext uri="{BB962C8B-B14F-4D97-AF65-F5344CB8AC3E}">
        <p14:creationId xmlns:p14="http://schemas.microsoft.com/office/powerpoint/2010/main" val="1616143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A2CAC4-27B4-A6E2-045A-346E525D0452}"/>
              </a:ext>
            </a:extLst>
          </p:cNvPr>
          <p:cNvSpPr txBox="1"/>
          <p:nvPr/>
        </p:nvSpPr>
        <p:spPr>
          <a:xfrm>
            <a:off x="198620" y="1929983"/>
            <a:ext cx="8746760" cy="2662267"/>
          </a:xfrm>
          <a:prstGeom prst="rect">
            <a:avLst/>
          </a:prstGeom>
          <a:noFill/>
        </p:spPr>
        <p:txBody>
          <a:bodyPr wrap="square" rtlCol="0">
            <a:spAutoFit/>
          </a:bodyPr>
          <a:lstStyle/>
          <a:p>
            <a:r>
              <a:rPr lang="en-US" sz="2000" dirty="0">
                <a:solidFill>
                  <a:schemeClr val="bg1"/>
                </a:solidFill>
              </a:rPr>
              <a:t>What practices should you AVOID in selecting someone to repair your roof?</a:t>
            </a:r>
          </a:p>
          <a:p>
            <a:endParaRPr lang="en-US" sz="2100" dirty="0">
              <a:solidFill>
                <a:schemeClr val="bg1"/>
              </a:solidFill>
            </a:endParaRPr>
          </a:p>
          <a:p>
            <a:pPr marL="342900" indent="-342900">
              <a:buAutoNum type="alphaLcPeriod"/>
            </a:pPr>
            <a:r>
              <a:rPr lang="en-US" sz="2100" dirty="0">
                <a:solidFill>
                  <a:schemeClr val="bg1"/>
                </a:solidFill>
              </a:rPr>
              <a:t>Getting three bids in writing from local established contractors.</a:t>
            </a:r>
          </a:p>
          <a:p>
            <a:pPr marL="342900" indent="-342900">
              <a:buAutoNum type="alphaLcPeriod"/>
            </a:pPr>
            <a:r>
              <a:rPr lang="en-US" sz="2100" dirty="0">
                <a:solidFill>
                  <a:schemeClr val="bg1"/>
                </a:solidFill>
              </a:rPr>
              <a:t>Using contractors who come to your door and tell you they are working for a neighbor.</a:t>
            </a:r>
          </a:p>
          <a:p>
            <a:pPr marL="342900" indent="-342900">
              <a:buAutoNum type="alphaLcPeriod"/>
            </a:pPr>
            <a:r>
              <a:rPr lang="en-US" sz="2100" dirty="0">
                <a:solidFill>
                  <a:schemeClr val="bg1"/>
                </a:solidFill>
              </a:rPr>
              <a:t>Asking if the contractor has the required licenses and getting his/her license numbers.</a:t>
            </a:r>
          </a:p>
          <a:p>
            <a:pPr marL="342900" indent="-342900">
              <a:buAutoNum type="alphaLcPeriod"/>
            </a:pPr>
            <a:r>
              <a:rPr lang="en-US" sz="2100" dirty="0">
                <a:solidFill>
                  <a:schemeClr val="bg1"/>
                </a:solidFill>
              </a:rPr>
              <a:t>Paying in advance.</a:t>
            </a:r>
          </a:p>
        </p:txBody>
      </p:sp>
    </p:spTree>
    <p:extLst>
      <p:ext uri="{BB962C8B-B14F-4D97-AF65-F5344CB8AC3E}">
        <p14:creationId xmlns:p14="http://schemas.microsoft.com/office/powerpoint/2010/main" val="356752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p:nvPr>
        </p:nvSpPr>
        <p:spPr>
          <a:xfrm>
            <a:off x="171450" y="2614478"/>
            <a:ext cx="9022556" cy="3539160"/>
          </a:xfrm>
        </p:spPr>
        <p:txBody>
          <a:bodyPr/>
          <a:lstStyle/>
          <a:p>
            <a:pPr marL="0" indent="0">
              <a:buNone/>
            </a:pPr>
            <a:r>
              <a:rPr lang="en-US" sz="6000" b="1" dirty="0">
                <a:solidFill>
                  <a:schemeClr val="bg1"/>
                </a:solidFill>
              </a:rPr>
              <a:t>Questions and Answers</a:t>
            </a:r>
          </a:p>
        </p:txBody>
      </p:sp>
    </p:spTree>
    <p:extLst>
      <p:ext uri="{BB962C8B-B14F-4D97-AF65-F5344CB8AC3E}">
        <p14:creationId xmlns:p14="http://schemas.microsoft.com/office/powerpoint/2010/main" val="140590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68F97DCA-E44C-6828-E748-92C748A289E3}"/>
              </a:ext>
            </a:extLst>
          </p:cNvPr>
          <p:cNvGraphicFramePr>
            <a:graphicFrameLocks noGrp="1"/>
          </p:cNvGraphicFramePr>
          <p:nvPr>
            <p:extLst>
              <p:ext uri="{D42A27DB-BD31-4B8C-83A1-F6EECF244321}">
                <p14:modId xmlns:p14="http://schemas.microsoft.com/office/powerpoint/2010/main" val="1995950594"/>
              </p:ext>
            </p:extLst>
          </p:nvPr>
        </p:nvGraphicFramePr>
        <p:xfrm>
          <a:off x="111760" y="1437833"/>
          <a:ext cx="9032240" cy="3491472"/>
        </p:xfrm>
        <a:graphic>
          <a:graphicData uri="http://schemas.openxmlformats.org/drawingml/2006/table">
            <a:tbl>
              <a:tblPr firstRow="1" firstCol="1" bandRow="1">
                <a:tableStyleId>{5C22544A-7EE6-4342-B048-85BDC9FD1C3A}</a:tableStyleId>
              </a:tblPr>
              <a:tblGrid>
                <a:gridCol w="2100140">
                  <a:extLst>
                    <a:ext uri="{9D8B030D-6E8A-4147-A177-3AD203B41FA5}">
                      <a16:colId xmlns:a16="http://schemas.microsoft.com/office/drawing/2014/main" val="2702756677"/>
                    </a:ext>
                  </a:extLst>
                </a:gridCol>
                <a:gridCol w="2421192">
                  <a:extLst>
                    <a:ext uri="{9D8B030D-6E8A-4147-A177-3AD203B41FA5}">
                      <a16:colId xmlns:a16="http://schemas.microsoft.com/office/drawing/2014/main" val="3338072514"/>
                    </a:ext>
                  </a:extLst>
                </a:gridCol>
                <a:gridCol w="2364903">
                  <a:extLst>
                    <a:ext uri="{9D8B030D-6E8A-4147-A177-3AD203B41FA5}">
                      <a16:colId xmlns:a16="http://schemas.microsoft.com/office/drawing/2014/main" val="281294832"/>
                    </a:ext>
                  </a:extLst>
                </a:gridCol>
                <a:gridCol w="2146005">
                  <a:extLst>
                    <a:ext uri="{9D8B030D-6E8A-4147-A177-3AD203B41FA5}">
                      <a16:colId xmlns:a16="http://schemas.microsoft.com/office/drawing/2014/main" val="3780070514"/>
                    </a:ext>
                  </a:extLst>
                </a:gridCol>
              </a:tblGrid>
              <a:tr h="502727">
                <a:tc>
                  <a:txBody>
                    <a:bodyPr/>
                    <a:lstStyle/>
                    <a:p>
                      <a:pPr marL="0" marR="0" algn="ctr">
                        <a:buNone/>
                      </a:pPr>
                      <a:r>
                        <a:rPr lang="en-US" sz="1200" b="1" dirty="0">
                          <a:effectLst/>
                        </a:rPr>
                        <a:t>Organization </a:t>
                      </a:r>
                      <a:endParaRPr lang="en-US" sz="1200" b="1" dirty="0">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lgn="ctr">
                        <a:buNone/>
                      </a:pPr>
                      <a:r>
                        <a:rPr lang="en-US" sz="1200" b="1">
                          <a:effectLst/>
                        </a:rPr>
                        <a:t>Resource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lgn="ctr">
                        <a:buNone/>
                      </a:pPr>
                      <a:r>
                        <a:rPr lang="en-US" sz="1200" b="1">
                          <a:effectLst/>
                        </a:rPr>
                        <a:t>Why It’s Great for Seniors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lgn="ctr">
                        <a:buNone/>
                      </a:pPr>
                      <a:r>
                        <a:rPr lang="en-US" sz="1200" b="1">
                          <a:effectLst/>
                        </a:rPr>
                        <a:t>Access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extLst>
                  <a:ext uri="{0D108BD9-81ED-4DB2-BD59-A6C34878D82A}">
                    <a16:rowId xmlns:a16="http://schemas.microsoft.com/office/drawing/2014/main" val="3919257741"/>
                  </a:ext>
                </a:extLst>
              </a:tr>
              <a:tr h="597749">
                <a:tc>
                  <a:txBody>
                    <a:bodyPr/>
                    <a:lstStyle/>
                    <a:p>
                      <a:pPr marL="0" marR="0">
                        <a:buNone/>
                      </a:pPr>
                      <a:r>
                        <a:rPr lang="en-US" sz="1200" b="1" dirty="0">
                          <a:effectLst/>
                        </a:rPr>
                        <a:t>AARP Foundation </a:t>
                      </a:r>
                      <a:endParaRPr lang="en-US" sz="1200" b="1" dirty="0">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u="sng" dirty="0">
                          <a:effectLst/>
                          <a:hlinkClick r:id="rId2"/>
                        </a:rPr>
                        <a:t>Money Fit for Older Adults</a:t>
                      </a:r>
                      <a:r>
                        <a:rPr lang="en-US" sz="1200" b="1" dirty="0">
                          <a:effectLst/>
                        </a:rPr>
                        <a:t> </a:t>
                      </a:r>
                      <a:endParaRPr lang="en-US" sz="1200" b="1" dirty="0">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a:effectLst/>
                        </a:rPr>
                        <a:t>Free workshops on Social Security, Medicare, budgeting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a:effectLst/>
                        </a:rPr>
                        <a:t>Online, in-person, phone: 1-855-850-2525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extLst>
                  <a:ext uri="{0D108BD9-81ED-4DB2-BD59-A6C34878D82A}">
                    <a16:rowId xmlns:a16="http://schemas.microsoft.com/office/drawing/2014/main" val="2382951482"/>
                  </a:ext>
                </a:extLst>
              </a:tr>
              <a:tr h="597749">
                <a:tc>
                  <a:txBody>
                    <a:bodyPr/>
                    <a:lstStyle/>
                    <a:p>
                      <a:pPr marL="0" marR="0">
                        <a:buNone/>
                      </a:pPr>
                      <a:r>
                        <a:rPr lang="en-US" sz="1200" b="1">
                          <a:effectLst/>
                        </a:rPr>
                        <a:t>National Council on Aging (NCOA)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u="sng" dirty="0" err="1">
                          <a:effectLst/>
                          <a:hlinkClick r:id="rId3"/>
                        </a:rPr>
                        <a:t>BenefitsCheckUp</a:t>
                      </a:r>
                      <a:r>
                        <a:rPr lang="en-US" sz="1200" b="1" dirty="0">
                          <a:effectLst/>
                        </a:rPr>
                        <a:t> </a:t>
                      </a:r>
                      <a:endParaRPr lang="en-US" sz="1200" b="1" dirty="0">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a:effectLst/>
                        </a:rPr>
                        <a:t>Finds income/medical assistance programs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a:effectLst/>
                        </a:rPr>
                        <a:t>Online tool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extLst>
                  <a:ext uri="{0D108BD9-81ED-4DB2-BD59-A6C34878D82A}">
                    <a16:rowId xmlns:a16="http://schemas.microsoft.com/office/drawing/2014/main" val="490207602"/>
                  </a:ext>
                </a:extLst>
              </a:tr>
              <a:tr h="597749">
                <a:tc>
                  <a:txBody>
                    <a:bodyPr/>
                    <a:lstStyle/>
                    <a:p>
                      <a:pPr marL="0" marR="0">
                        <a:buNone/>
                      </a:pPr>
                      <a:r>
                        <a:rPr lang="en-US" sz="1200" b="1">
                          <a:effectLst/>
                        </a:rPr>
                        <a:t>Consumer Financial Protection Bureau (CFPB)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u="sng">
                          <a:effectLst/>
                          <a:hlinkClick r:id="rId4"/>
                        </a:rPr>
                        <a:t>Money as You Grow for Adults</a:t>
                      </a:r>
                      <a:r>
                        <a:rPr lang="en-US" sz="1200" b="1">
                          <a:effectLst/>
                        </a:rPr>
                        <a:t>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dirty="0">
                          <a:effectLst/>
                        </a:rPr>
                        <a:t>Simple guides on debt, savings, scams </a:t>
                      </a:r>
                      <a:endParaRPr lang="en-US" sz="1200" b="1" dirty="0">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a:effectLst/>
                        </a:rPr>
                        <a:t>Online, printable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extLst>
                  <a:ext uri="{0D108BD9-81ED-4DB2-BD59-A6C34878D82A}">
                    <a16:rowId xmlns:a16="http://schemas.microsoft.com/office/drawing/2014/main" val="2922697832"/>
                  </a:ext>
                </a:extLst>
              </a:tr>
              <a:tr h="597749">
                <a:tc>
                  <a:txBody>
                    <a:bodyPr/>
                    <a:lstStyle/>
                    <a:p>
                      <a:pPr marL="0" marR="0">
                        <a:buNone/>
                      </a:pPr>
                      <a:r>
                        <a:rPr lang="en-US" sz="1200" b="1">
                          <a:effectLst/>
                        </a:rPr>
                        <a:t>Ohio Department of Aging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u="sng">
                          <a:effectLst/>
                          <a:hlinkClick r:id="rId5"/>
                        </a:rPr>
                        <a:t>Ohio Senior Health Insurance Information Program (SHIIP)</a:t>
                      </a:r>
                      <a:r>
                        <a:rPr lang="en-US" sz="1200" b="1">
                          <a:effectLst/>
                        </a:rPr>
                        <a:t>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dirty="0">
                          <a:effectLst/>
                        </a:rPr>
                        <a:t>Medicare, insurance counseling </a:t>
                      </a:r>
                      <a:endParaRPr lang="en-US" sz="1200" b="1" dirty="0">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dirty="0">
                          <a:effectLst/>
                        </a:rPr>
                        <a:t>1-800-686-1578 </a:t>
                      </a:r>
                      <a:endParaRPr lang="en-US" sz="1200" b="1" dirty="0">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extLst>
                  <a:ext uri="{0D108BD9-81ED-4DB2-BD59-A6C34878D82A}">
                    <a16:rowId xmlns:a16="http://schemas.microsoft.com/office/drawing/2014/main" val="3340709397"/>
                  </a:ext>
                </a:extLst>
              </a:tr>
              <a:tr h="597749">
                <a:tc>
                  <a:txBody>
                    <a:bodyPr/>
                    <a:lstStyle/>
                    <a:p>
                      <a:pPr marL="0" marR="0">
                        <a:buNone/>
                      </a:pPr>
                      <a:r>
                        <a:rPr lang="en-US" sz="1200" b="1">
                          <a:effectLst/>
                        </a:rPr>
                        <a:t>FINRA Investor Education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u="sng">
                          <a:effectLst/>
                          <a:hlinkClick r:id="rId6"/>
                        </a:rPr>
                        <a:t>Save and Invest</a:t>
                      </a:r>
                      <a:r>
                        <a:rPr lang="en-US" sz="1200" b="1">
                          <a:effectLst/>
                        </a:rPr>
                        <a:t>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a:effectLst/>
                        </a:rPr>
                        <a:t>Fraud prevention, investment basics </a:t>
                      </a:r>
                      <a:endParaRPr lang="en-US" sz="1200" b="1">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tc>
                  <a:txBody>
                    <a:bodyPr/>
                    <a:lstStyle/>
                    <a:p>
                      <a:pPr marL="0" marR="0">
                        <a:buNone/>
                      </a:pPr>
                      <a:r>
                        <a:rPr lang="en-US" sz="1200" b="1" dirty="0">
                          <a:effectLst/>
                        </a:rPr>
                        <a:t>Online, videos </a:t>
                      </a:r>
                      <a:endParaRPr lang="en-US" sz="1200" b="1" dirty="0">
                        <a:effectLst/>
                        <a:latin typeface="Aptos" panose="020B0004020202020204" pitchFamily="34" charset="0"/>
                        <a:ea typeface="Aptos" panose="020B0004020202020204" pitchFamily="34" charset="0"/>
                        <a:cs typeface="Aptos" panose="020B0004020202020204" pitchFamily="34" charset="0"/>
                      </a:endParaRPr>
                    </a:p>
                  </a:txBody>
                  <a:tcPr marL="1115" marR="1115" marT="1115" marB="1115" anchor="ctr"/>
                </a:tc>
                <a:extLst>
                  <a:ext uri="{0D108BD9-81ED-4DB2-BD59-A6C34878D82A}">
                    <a16:rowId xmlns:a16="http://schemas.microsoft.com/office/drawing/2014/main" val="602099087"/>
                  </a:ext>
                </a:extLst>
              </a:tr>
            </a:tbl>
          </a:graphicData>
        </a:graphic>
      </p:graphicFrame>
      <p:sp>
        <p:nvSpPr>
          <p:cNvPr id="8" name="TextBox 7">
            <a:extLst>
              <a:ext uri="{FF2B5EF4-FFF2-40B4-BE49-F238E27FC236}">
                <a16:creationId xmlns:a16="http://schemas.microsoft.com/office/drawing/2014/main" id="{DA3D1DA5-5C16-AB98-A46F-3903CBD1D730}"/>
              </a:ext>
            </a:extLst>
          </p:cNvPr>
          <p:cNvSpPr txBox="1"/>
          <p:nvPr/>
        </p:nvSpPr>
        <p:spPr>
          <a:xfrm>
            <a:off x="1598278" y="337357"/>
            <a:ext cx="5504863" cy="892552"/>
          </a:xfrm>
          <a:prstGeom prst="rect">
            <a:avLst/>
          </a:prstGeom>
          <a:noFill/>
        </p:spPr>
        <p:txBody>
          <a:bodyPr wrap="square" rtlCol="0">
            <a:spAutoFit/>
          </a:bodyPr>
          <a:lstStyle/>
          <a:p>
            <a:pPr algn="ctr"/>
            <a:r>
              <a:rPr lang="en-US" sz="2600" b="1" dirty="0"/>
              <a:t>Financial Literacy for Seniors </a:t>
            </a:r>
          </a:p>
          <a:p>
            <a:pPr algn="ctr"/>
            <a:r>
              <a:rPr lang="en-US" sz="2600" b="1" dirty="0"/>
              <a:t>Top Resources</a:t>
            </a:r>
          </a:p>
        </p:txBody>
      </p:sp>
    </p:spTree>
    <p:extLst>
      <p:ext uri="{BB962C8B-B14F-4D97-AF65-F5344CB8AC3E}">
        <p14:creationId xmlns:p14="http://schemas.microsoft.com/office/powerpoint/2010/main" val="177081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8AABBD-9E81-A47D-8593-735EA154CB36}"/>
              </a:ext>
            </a:extLst>
          </p:cNvPr>
          <p:cNvSpPr txBox="1"/>
          <p:nvPr/>
        </p:nvSpPr>
        <p:spPr>
          <a:xfrm>
            <a:off x="628650" y="417746"/>
            <a:ext cx="7886700" cy="850270"/>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2700" b="1" kern="1200" dirty="0">
                <a:solidFill>
                  <a:schemeClr val="tx1"/>
                </a:solidFill>
                <a:latin typeface="+mj-lt"/>
                <a:ea typeface="+mj-ea"/>
                <a:cs typeface="+mj-cs"/>
              </a:rPr>
              <a:t>Identity Theft Protection: </a:t>
            </a:r>
          </a:p>
          <a:p>
            <a:pPr algn="ctr">
              <a:lnSpc>
                <a:spcPct val="90000"/>
              </a:lnSpc>
              <a:spcBef>
                <a:spcPct val="0"/>
              </a:spcBef>
              <a:spcAft>
                <a:spcPts val="600"/>
              </a:spcAft>
            </a:pPr>
            <a:r>
              <a:rPr lang="en-US" sz="2700" b="1" kern="1200" dirty="0">
                <a:solidFill>
                  <a:schemeClr val="tx1"/>
                </a:solidFill>
                <a:latin typeface="+mj-lt"/>
                <a:ea typeface="+mj-ea"/>
                <a:cs typeface="+mj-cs"/>
              </a:rPr>
              <a:t>Why Seniors Are Vulnerable</a:t>
            </a:r>
            <a:r>
              <a:rPr lang="en-US" sz="2700" kern="1200" dirty="0">
                <a:solidFill>
                  <a:schemeClr val="tx1"/>
                </a:solidFill>
                <a:latin typeface="+mj-lt"/>
                <a:ea typeface="+mj-ea"/>
                <a:cs typeface="+mj-cs"/>
              </a:rPr>
              <a:t> </a:t>
            </a:r>
          </a:p>
        </p:txBody>
      </p:sp>
      <p:sp>
        <p:nvSpPr>
          <p:cNvPr id="3" name="Subtitle 2">
            <a:extLst>
              <a:ext uri="{FF2B5EF4-FFF2-40B4-BE49-F238E27FC236}">
                <a16:creationId xmlns:a16="http://schemas.microsoft.com/office/drawing/2014/main" id="{DA1843F2-B8A5-084C-1AF3-9F6FB2CCE926}"/>
              </a:ext>
            </a:extLst>
          </p:cNvPr>
          <p:cNvSpPr>
            <a:spLocks noGrp="1"/>
          </p:cNvSpPr>
          <p:nvPr>
            <p:ph type="subTitle"/>
          </p:nvPr>
        </p:nvSpPr>
        <p:spPr>
          <a:xfrm>
            <a:off x="172891" y="1687126"/>
            <a:ext cx="8798217" cy="925684"/>
          </a:xfrm>
        </p:spPr>
        <p:txBody>
          <a:bodyPr/>
          <a:lstStyle/>
          <a:p>
            <a:pPr marL="0" indent="0">
              <a:spcAft>
                <a:spcPts val="600"/>
              </a:spcAft>
              <a:buNone/>
            </a:pPr>
            <a:r>
              <a:rPr lang="en-US" dirty="0">
                <a:solidFill>
                  <a:schemeClr val="bg1"/>
                </a:solidFill>
              </a:rPr>
              <a:t>Identity Theft Protection</a:t>
            </a:r>
            <a:endParaRPr lang="en-US">
              <a:solidFill>
                <a:schemeClr val="bg1"/>
              </a:solidFill>
            </a:endParaRPr>
          </a:p>
          <a:p>
            <a:pPr marL="0" indent="0">
              <a:spcAft>
                <a:spcPts val="600"/>
              </a:spcAft>
              <a:buNone/>
            </a:pPr>
            <a:r>
              <a:rPr lang="en-US" dirty="0">
                <a:solidFill>
                  <a:schemeClr val="bg1"/>
                </a:solidFill>
              </a:rPr>
              <a:t>Why Seniors Are Vulnerable</a:t>
            </a:r>
            <a:endParaRPr lang="en-US">
              <a:solidFill>
                <a:schemeClr val="bg1"/>
              </a:solidFill>
            </a:endParaRPr>
          </a:p>
        </p:txBody>
      </p:sp>
      <p:graphicFrame>
        <p:nvGraphicFramePr>
          <p:cNvPr id="4" name="Table 3">
            <a:extLst>
              <a:ext uri="{FF2B5EF4-FFF2-40B4-BE49-F238E27FC236}">
                <a16:creationId xmlns:a16="http://schemas.microsoft.com/office/drawing/2014/main" id="{4910333E-0302-DE95-AB07-DC61F7C7A958}"/>
              </a:ext>
            </a:extLst>
          </p:cNvPr>
          <p:cNvGraphicFramePr>
            <a:graphicFrameLocks noGrp="1"/>
          </p:cNvGraphicFramePr>
          <p:nvPr>
            <p:extLst>
              <p:ext uri="{D42A27DB-BD31-4B8C-83A1-F6EECF244321}">
                <p14:modId xmlns:p14="http://schemas.microsoft.com/office/powerpoint/2010/main" val="2187925477"/>
              </p:ext>
            </p:extLst>
          </p:nvPr>
        </p:nvGraphicFramePr>
        <p:xfrm>
          <a:off x="491778" y="1369218"/>
          <a:ext cx="8114340" cy="3617721"/>
        </p:xfrm>
        <a:graphic>
          <a:graphicData uri="http://schemas.openxmlformats.org/drawingml/2006/table">
            <a:tbl>
              <a:tblPr firstRow="1" firstCol="1" bandRow="1">
                <a:tableStyleId>{5C22544A-7EE6-4342-B048-85BDC9FD1C3A}</a:tableStyleId>
              </a:tblPr>
              <a:tblGrid>
                <a:gridCol w="1734620">
                  <a:extLst>
                    <a:ext uri="{9D8B030D-6E8A-4147-A177-3AD203B41FA5}">
                      <a16:colId xmlns:a16="http://schemas.microsoft.com/office/drawing/2014/main" val="3467702135"/>
                    </a:ext>
                  </a:extLst>
                </a:gridCol>
                <a:gridCol w="3220905">
                  <a:extLst>
                    <a:ext uri="{9D8B030D-6E8A-4147-A177-3AD203B41FA5}">
                      <a16:colId xmlns:a16="http://schemas.microsoft.com/office/drawing/2014/main" val="868950275"/>
                    </a:ext>
                  </a:extLst>
                </a:gridCol>
                <a:gridCol w="3158815">
                  <a:extLst>
                    <a:ext uri="{9D8B030D-6E8A-4147-A177-3AD203B41FA5}">
                      <a16:colId xmlns:a16="http://schemas.microsoft.com/office/drawing/2014/main" val="1561035644"/>
                    </a:ext>
                  </a:extLst>
                </a:gridCol>
              </a:tblGrid>
              <a:tr h="352721">
                <a:tc>
                  <a:txBody>
                    <a:bodyPr/>
                    <a:lstStyle/>
                    <a:p>
                      <a:pPr marL="0" marR="0" algn="ctr">
                        <a:buNone/>
                      </a:pPr>
                      <a:r>
                        <a:rPr lang="en-US" sz="1800" b="1">
                          <a:effectLst/>
                        </a:rPr>
                        <a:t>Action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lgn="ctr">
                        <a:buNone/>
                      </a:pPr>
                      <a:r>
                        <a:rPr lang="en-US" sz="1800" b="1">
                          <a:effectLst/>
                        </a:rPr>
                        <a:t>How to Implement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lgn="ctr">
                        <a:buNone/>
                      </a:pPr>
                      <a:r>
                        <a:rPr lang="en-US" sz="1800" b="1">
                          <a:effectLst/>
                        </a:rPr>
                        <a:t>Tools/Resources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extLst>
                  <a:ext uri="{0D108BD9-81ED-4DB2-BD59-A6C34878D82A}">
                    <a16:rowId xmlns:a16="http://schemas.microsoft.com/office/drawing/2014/main" val="2760889581"/>
                  </a:ext>
                </a:extLst>
              </a:tr>
              <a:tr h="653000">
                <a:tc>
                  <a:txBody>
                    <a:bodyPr/>
                    <a:lstStyle/>
                    <a:p>
                      <a:pPr marL="0" marR="0">
                        <a:buNone/>
                      </a:pPr>
                      <a:r>
                        <a:rPr lang="en-US" sz="1800" b="1">
                          <a:effectLst/>
                        </a:rPr>
                        <a:t>Freeze Credit Reports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buNone/>
                      </a:pPr>
                      <a:r>
                        <a:rPr lang="en-US" sz="1800" b="1">
                          <a:effectLst/>
                        </a:rPr>
                        <a:t>Prevent new accounts from being opened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buNone/>
                      </a:pPr>
                      <a:r>
                        <a:rPr lang="en-US" sz="1800" b="1" u="sng">
                          <a:effectLst/>
                          <a:hlinkClick r:id="rId2"/>
                        </a:rPr>
                        <a:t>Equifax</a:t>
                      </a:r>
                      <a:r>
                        <a:rPr lang="en-US" sz="1800" b="1">
                          <a:effectLst/>
                        </a:rPr>
                        <a:t>, </a:t>
                      </a:r>
                      <a:r>
                        <a:rPr lang="en-US" sz="1800" b="1" u="sng">
                          <a:effectLst/>
                          <a:hlinkClick r:id="rId3"/>
                        </a:rPr>
                        <a:t>Experian</a:t>
                      </a:r>
                      <a:r>
                        <a:rPr lang="en-US" sz="1800" b="1">
                          <a:effectLst/>
                        </a:rPr>
                        <a:t>, </a:t>
                      </a:r>
                      <a:r>
                        <a:rPr lang="en-US" sz="1800" b="1" u="sng">
                          <a:effectLst/>
                          <a:hlinkClick r:id="rId4"/>
                        </a:rPr>
                        <a:t>TransUnion</a:t>
                      </a:r>
                      <a:r>
                        <a:rPr lang="en-US" sz="1800" b="1">
                          <a:effectLst/>
                        </a:rPr>
                        <a:t>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extLst>
                  <a:ext uri="{0D108BD9-81ED-4DB2-BD59-A6C34878D82A}">
                    <a16:rowId xmlns:a16="http://schemas.microsoft.com/office/drawing/2014/main" val="1211007604"/>
                  </a:ext>
                </a:extLst>
              </a:tr>
              <a:tr h="653000">
                <a:tc>
                  <a:txBody>
                    <a:bodyPr/>
                    <a:lstStyle/>
                    <a:p>
                      <a:pPr marL="0" marR="0">
                        <a:buNone/>
                      </a:pPr>
                      <a:r>
                        <a:rPr lang="en-US" sz="1800" b="1">
                          <a:effectLst/>
                        </a:rPr>
                        <a:t>Monitor Accounts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buNone/>
                      </a:pPr>
                      <a:r>
                        <a:rPr lang="en-US" sz="1800" b="1">
                          <a:effectLst/>
                        </a:rPr>
                        <a:t>Check statements weekly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buNone/>
                      </a:pPr>
                      <a:r>
                        <a:rPr lang="en-US" sz="1800" b="1">
                          <a:effectLst/>
                        </a:rPr>
                        <a:t>Free: </a:t>
                      </a:r>
                      <a:r>
                        <a:rPr lang="en-US" sz="1800" b="1" u="sng">
                          <a:effectLst/>
                          <a:hlinkClick r:id="rId5"/>
                        </a:rPr>
                        <a:t>Credit Karma</a:t>
                      </a:r>
                      <a:r>
                        <a:rPr lang="en-US" sz="1800" b="1">
                          <a:effectLst/>
                        </a:rPr>
                        <a:t>; Paid: </a:t>
                      </a:r>
                      <a:r>
                        <a:rPr lang="en-US" sz="1800" b="1" u="sng">
                          <a:effectLst/>
                          <a:hlinkClick r:id="rId6"/>
                        </a:rPr>
                        <a:t>LifeLock</a:t>
                      </a:r>
                      <a:r>
                        <a:rPr lang="en-US" sz="1800" b="1">
                          <a:effectLst/>
                        </a:rPr>
                        <a:t>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extLst>
                  <a:ext uri="{0D108BD9-81ED-4DB2-BD59-A6C34878D82A}">
                    <a16:rowId xmlns:a16="http://schemas.microsoft.com/office/drawing/2014/main" val="4286202872"/>
                  </a:ext>
                </a:extLst>
              </a:tr>
              <a:tr h="653000">
                <a:tc>
                  <a:txBody>
                    <a:bodyPr/>
                    <a:lstStyle/>
                    <a:p>
                      <a:pPr marL="0" marR="0">
                        <a:buNone/>
                      </a:pPr>
                      <a:r>
                        <a:rPr lang="en-US" sz="1800" b="1">
                          <a:effectLst/>
                        </a:rPr>
                        <a:t>Use Strong Passwords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buNone/>
                      </a:pPr>
                      <a:r>
                        <a:rPr lang="en-US" sz="1800" b="1">
                          <a:effectLst/>
                        </a:rPr>
                        <a:t>Unique passwords for each account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buNone/>
                      </a:pPr>
                      <a:r>
                        <a:rPr lang="en-US" sz="1800" b="1" u="sng">
                          <a:effectLst/>
                          <a:hlinkClick r:id="rId7"/>
                        </a:rPr>
                        <a:t>LastPass</a:t>
                      </a:r>
                      <a:r>
                        <a:rPr lang="en-US" sz="1800" b="1">
                          <a:effectLst/>
                        </a:rPr>
                        <a:t>, </a:t>
                      </a:r>
                      <a:r>
                        <a:rPr lang="en-US" sz="1800" b="1" u="sng">
                          <a:effectLst/>
                          <a:hlinkClick r:id="rId8"/>
                        </a:rPr>
                        <a:t>1Password</a:t>
                      </a:r>
                      <a:r>
                        <a:rPr lang="en-US" sz="1800" b="1">
                          <a:effectLst/>
                        </a:rPr>
                        <a:t>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extLst>
                  <a:ext uri="{0D108BD9-81ED-4DB2-BD59-A6C34878D82A}">
                    <a16:rowId xmlns:a16="http://schemas.microsoft.com/office/drawing/2014/main" val="2172323872"/>
                  </a:ext>
                </a:extLst>
              </a:tr>
              <a:tr h="653000">
                <a:tc>
                  <a:txBody>
                    <a:bodyPr/>
                    <a:lstStyle/>
                    <a:p>
                      <a:pPr marL="0" marR="0">
                        <a:buNone/>
                      </a:pPr>
                      <a:r>
                        <a:rPr lang="en-US" sz="1800" b="1">
                          <a:effectLst/>
                        </a:rPr>
                        <a:t>Enable 2FA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buNone/>
                      </a:pPr>
                      <a:r>
                        <a:rPr lang="en-US" sz="1800" b="1">
                          <a:effectLst/>
                        </a:rPr>
                        <a:t>Add extra security layer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buNone/>
                      </a:pPr>
                      <a:r>
                        <a:rPr lang="en-US" sz="1800" b="1">
                          <a:effectLst/>
                        </a:rPr>
                        <a:t>Built into most bank/investment apps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extLst>
                  <a:ext uri="{0D108BD9-81ED-4DB2-BD59-A6C34878D82A}">
                    <a16:rowId xmlns:a16="http://schemas.microsoft.com/office/drawing/2014/main" val="2612959439"/>
                  </a:ext>
                </a:extLst>
              </a:tr>
              <a:tr h="653000">
                <a:tc>
                  <a:txBody>
                    <a:bodyPr/>
                    <a:lstStyle/>
                    <a:p>
                      <a:pPr marL="0" marR="0">
                        <a:buNone/>
                      </a:pPr>
                      <a:r>
                        <a:rPr lang="en-US" sz="1800" b="1" dirty="0">
                          <a:effectLst/>
                        </a:rPr>
                        <a:t>Shred Documents </a:t>
                      </a:r>
                      <a:endParaRPr lang="en-US" sz="1800" b="1" dirty="0">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buNone/>
                      </a:pPr>
                      <a:r>
                        <a:rPr lang="en-US" sz="1800" b="1">
                          <a:effectLst/>
                        </a:rPr>
                        <a:t>Destroy sensitive papers </a:t>
                      </a:r>
                      <a:endParaRPr lang="en-US" sz="1800" b="1">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tc>
                  <a:txBody>
                    <a:bodyPr/>
                    <a:lstStyle/>
                    <a:p>
                      <a:pPr marL="0" marR="0">
                        <a:buNone/>
                      </a:pPr>
                      <a:r>
                        <a:rPr lang="en-US" sz="1800" b="1" dirty="0">
                          <a:effectLst/>
                        </a:rPr>
                        <a:t>Cross-cut shredder ($30–$100) </a:t>
                      </a:r>
                      <a:endParaRPr lang="en-US" sz="1800" b="1" dirty="0">
                        <a:effectLst/>
                        <a:latin typeface="Aptos" panose="020B0004020202020204" pitchFamily="34" charset="0"/>
                        <a:ea typeface="Aptos" panose="020B0004020202020204" pitchFamily="34" charset="0"/>
                        <a:cs typeface="Aptos" panose="020B0004020202020204" pitchFamily="34" charset="0"/>
                      </a:endParaRPr>
                    </a:p>
                  </a:txBody>
                  <a:tcPr marL="3338" marR="3338" marT="3338" marB="3338" anchor="ctr"/>
                </a:tc>
                <a:extLst>
                  <a:ext uri="{0D108BD9-81ED-4DB2-BD59-A6C34878D82A}">
                    <a16:rowId xmlns:a16="http://schemas.microsoft.com/office/drawing/2014/main" val="861087016"/>
                  </a:ext>
                </a:extLst>
              </a:tr>
            </a:tbl>
          </a:graphicData>
        </a:graphic>
      </p:graphicFrame>
    </p:spTree>
    <p:extLst>
      <p:ext uri="{BB962C8B-B14F-4D97-AF65-F5344CB8AC3E}">
        <p14:creationId xmlns:p14="http://schemas.microsoft.com/office/powerpoint/2010/main" val="1581570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ABC184A-77F5-4604-7B53-6A6DF3DE14A7}"/>
              </a:ext>
            </a:extLst>
          </p:cNvPr>
          <p:cNvSpPr>
            <a:spLocks noGrp="1"/>
          </p:cNvSpPr>
          <p:nvPr>
            <p:ph type="subTitle"/>
          </p:nvPr>
        </p:nvSpPr>
        <p:spPr>
          <a:xfrm>
            <a:off x="2143843" y="507490"/>
            <a:ext cx="5162305" cy="479520"/>
          </a:xfrm>
        </p:spPr>
        <p:txBody>
          <a:bodyPr/>
          <a:lstStyle/>
          <a:p>
            <a:pPr marL="0" indent="0">
              <a:buNone/>
            </a:pPr>
            <a:r>
              <a:rPr lang="en-US" b="1" dirty="0"/>
              <a:t>Identity Theft Resources</a:t>
            </a:r>
          </a:p>
        </p:txBody>
      </p:sp>
      <p:graphicFrame>
        <p:nvGraphicFramePr>
          <p:cNvPr id="4" name="Table 3">
            <a:extLst>
              <a:ext uri="{FF2B5EF4-FFF2-40B4-BE49-F238E27FC236}">
                <a16:creationId xmlns:a16="http://schemas.microsoft.com/office/drawing/2014/main" id="{0BA83C77-1C13-E6B1-AD53-34754C9AA35A}"/>
              </a:ext>
            </a:extLst>
          </p:cNvPr>
          <p:cNvGraphicFramePr>
            <a:graphicFrameLocks noGrp="1"/>
          </p:cNvGraphicFramePr>
          <p:nvPr>
            <p:extLst>
              <p:ext uri="{D42A27DB-BD31-4B8C-83A1-F6EECF244321}">
                <p14:modId xmlns:p14="http://schemas.microsoft.com/office/powerpoint/2010/main" val="2264349782"/>
              </p:ext>
            </p:extLst>
          </p:nvPr>
        </p:nvGraphicFramePr>
        <p:xfrm>
          <a:off x="732672" y="1371600"/>
          <a:ext cx="7678658" cy="3264410"/>
        </p:xfrm>
        <a:graphic>
          <a:graphicData uri="http://schemas.openxmlformats.org/drawingml/2006/table">
            <a:tbl>
              <a:tblPr firstRow="1" firstCol="1" bandRow="1">
                <a:solidFill>
                  <a:schemeClr val="bg1">
                    <a:lumMod val="95000"/>
                  </a:schemeClr>
                </a:solidFill>
                <a:tableStyleId>{5C22544A-7EE6-4342-B048-85BDC9FD1C3A}</a:tableStyleId>
              </a:tblPr>
              <a:tblGrid>
                <a:gridCol w="2495602">
                  <a:extLst>
                    <a:ext uri="{9D8B030D-6E8A-4147-A177-3AD203B41FA5}">
                      <a16:colId xmlns:a16="http://schemas.microsoft.com/office/drawing/2014/main" val="1520691903"/>
                    </a:ext>
                  </a:extLst>
                </a:gridCol>
                <a:gridCol w="1753211">
                  <a:extLst>
                    <a:ext uri="{9D8B030D-6E8A-4147-A177-3AD203B41FA5}">
                      <a16:colId xmlns:a16="http://schemas.microsoft.com/office/drawing/2014/main" val="2181465587"/>
                    </a:ext>
                  </a:extLst>
                </a:gridCol>
                <a:gridCol w="3429845">
                  <a:extLst>
                    <a:ext uri="{9D8B030D-6E8A-4147-A177-3AD203B41FA5}">
                      <a16:colId xmlns:a16="http://schemas.microsoft.com/office/drawing/2014/main" val="3455907510"/>
                    </a:ext>
                  </a:extLst>
                </a:gridCol>
              </a:tblGrid>
              <a:tr h="655946">
                <a:tc>
                  <a:txBody>
                    <a:bodyPr/>
                    <a:lstStyle/>
                    <a:p>
                      <a:pPr marL="0" marR="0" algn="ctr">
                        <a:buNone/>
                      </a:pPr>
                      <a:r>
                        <a:rPr lang="en-US" sz="2800" b="0" cap="none" spc="0">
                          <a:solidFill>
                            <a:schemeClr val="bg1"/>
                          </a:solidFill>
                          <a:effectLst/>
                        </a:rPr>
                        <a:t>Resource </a:t>
                      </a:r>
                      <a:endParaRPr lang="en-US" sz="2800" b="0" cap="none" spc="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a:buNone/>
                      </a:pPr>
                      <a:r>
                        <a:rPr lang="en-US" sz="2800" b="0" cap="none" spc="0">
                          <a:solidFill>
                            <a:schemeClr val="bg1"/>
                          </a:solidFill>
                          <a:effectLst/>
                        </a:rPr>
                        <a:t>Contact </a:t>
                      </a:r>
                      <a:endParaRPr lang="en-US" sz="2800" b="0" cap="none" spc="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a:buNone/>
                      </a:pPr>
                      <a:r>
                        <a:rPr lang="en-US" sz="2800" b="0" cap="none" spc="0">
                          <a:solidFill>
                            <a:schemeClr val="bg1"/>
                          </a:solidFill>
                          <a:effectLst/>
                        </a:rPr>
                        <a:t>Services </a:t>
                      </a:r>
                      <a:endParaRPr lang="en-US" sz="2800" b="0" cap="none" spc="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90849430"/>
                  </a:ext>
                </a:extLst>
              </a:tr>
              <a:tr h="869488">
                <a:tc>
                  <a:txBody>
                    <a:bodyPr/>
                    <a:lstStyle/>
                    <a:p>
                      <a:pPr marL="0" marR="0">
                        <a:buNone/>
                      </a:pPr>
                      <a:r>
                        <a:rPr lang="en-US" sz="2100" b="1" cap="none" spc="0">
                          <a:solidFill>
                            <a:schemeClr val="tx1"/>
                          </a:solidFill>
                          <a:effectLst/>
                        </a:rPr>
                        <a:t>Ohio Attorney General </a:t>
                      </a:r>
                      <a:endParaRPr lang="en-US" sz="2100" b="1" cap="none" spc="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buNone/>
                      </a:pPr>
                      <a:r>
                        <a:rPr lang="en-US" sz="2100" u="sng" cap="none" spc="0">
                          <a:solidFill>
                            <a:schemeClr val="tx1"/>
                          </a:solidFill>
                          <a:effectLst/>
                          <a:hlinkClick r:id="rId2">
                            <a:extLst>
                              <a:ext uri="{A12FA001-AC4F-418D-AE19-62706E023703}">
                                <ahyp:hlinkClr xmlns:ahyp="http://schemas.microsoft.com/office/drawing/2018/hyperlinkcolor" val="tx"/>
                              </a:ext>
                            </a:extLst>
                          </a:hlinkClick>
                        </a:rPr>
                        <a:t>1-800-282-0515</a:t>
                      </a:r>
                      <a:r>
                        <a:rPr lang="en-US" sz="2100" cap="none" spc="0">
                          <a:solidFill>
                            <a:schemeClr val="tx1"/>
                          </a:solidFill>
                          <a:effectLst/>
                        </a:rPr>
                        <a:t> </a:t>
                      </a:r>
                      <a:endParaRPr lang="en-US" sz="2100" cap="none" spc="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buNone/>
                      </a:pPr>
                      <a:r>
                        <a:rPr lang="en-US" sz="2100" cap="none" spc="0">
                          <a:solidFill>
                            <a:schemeClr val="tx1"/>
                          </a:solidFill>
                          <a:effectLst/>
                        </a:rPr>
                        <a:t>Consumer protection, fraud reporting </a:t>
                      </a:r>
                      <a:endParaRPr lang="en-US" sz="2100" cap="none" spc="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291460547"/>
                  </a:ext>
                </a:extLst>
              </a:tr>
              <a:tr h="869488">
                <a:tc>
                  <a:txBody>
                    <a:bodyPr/>
                    <a:lstStyle/>
                    <a:p>
                      <a:pPr marL="0" marR="0">
                        <a:buNone/>
                      </a:pPr>
                      <a:r>
                        <a:rPr lang="en-US" sz="2100" b="1" cap="none" spc="0">
                          <a:solidFill>
                            <a:schemeClr val="tx1"/>
                          </a:solidFill>
                          <a:effectLst/>
                        </a:rPr>
                        <a:t>Ohio Senior Legal Helpline </a:t>
                      </a:r>
                      <a:endParaRPr lang="en-US" sz="2100" b="1" cap="none" spc="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buNone/>
                      </a:pPr>
                      <a:r>
                        <a:rPr lang="en-US" sz="2100" cap="none" spc="0">
                          <a:solidFill>
                            <a:schemeClr val="tx1"/>
                          </a:solidFill>
                          <a:effectLst/>
                        </a:rPr>
                        <a:t>1-866-243-7878 </a:t>
                      </a:r>
                      <a:endParaRPr lang="en-US" sz="2100" cap="none" spc="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buNone/>
                      </a:pPr>
                      <a:r>
                        <a:rPr lang="en-US" sz="2100" cap="none" spc="0">
                          <a:solidFill>
                            <a:schemeClr val="tx1"/>
                          </a:solidFill>
                          <a:effectLst/>
                        </a:rPr>
                        <a:t>Free legal advice on identity theft </a:t>
                      </a:r>
                      <a:endParaRPr lang="en-US" sz="2100" cap="none" spc="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911176498"/>
                  </a:ext>
                </a:extLst>
              </a:tr>
              <a:tr h="869488">
                <a:tc>
                  <a:txBody>
                    <a:bodyPr/>
                    <a:lstStyle/>
                    <a:p>
                      <a:pPr marL="0" marR="0">
                        <a:buNone/>
                      </a:pPr>
                      <a:r>
                        <a:rPr lang="en-US" sz="2100" b="1" cap="none" spc="0">
                          <a:solidFill>
                            <a:schemeClr val="tx1"/>
                          </a:solidFill>
                          <a:effectLst/>
                        </a:rPr>
                        <a:t>AARP Ohio Fraud Watch </a:t>
                      </a:r>
                      <a:endParaRPr lang="en-US" sz="2100" b="1" cap="none" spc="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buNone/>
                      </a:pPr>
                      <a:r>
                        <a:rPr lang="en-US" sz="2100" u="sng" cap="none" spc="0">
                          <a:solidFill>
                            <a:schemeClr val="tx1"/>
                          </a:solidFill>
                          <a:effectLst/>
                          <a:hlinkClick r:id="rId3">
                            <a:extLst>
                              <a:ext uri="{A12FA001-AC4F-418D-AE19-62706E023703}">
                                <ahyp:hlinkClr xmlns:ahyp="http://schemas.microsoft.com/office/drawing/2018/hyperlinkcolor" val="tx"/>
                              </a:ext>
                            </a:extLst>
                          </a:hlinkClick>
                        </a:rPr>
                        <a:t>Local events</a:t>
                      </a:r>
                      <a:r>
                        <a:rPr lang="en-US" sz="2100" cap="none" spc="0">
                          <a:solidFill>
                            <a:schemeClr val="tx1"/>
                          </a:solidFill>
                          <a:effectLst/>
                        </a:rPr>
                        <a:t> </a:t>
                      </a:r>
                      <a:endParaRPr lang="en-US" sz="2100" cap="none" spc="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buNone/>
                      </a:pPr>
                      <a:r>
                        <a:rPr lang="en-US" sz="2100" cap="none" spc="0">
                          <a:solidFill>
                            <a:schemeClr val="tx1"/>
                          </a:solidFill>
                          <a:effectLst/>
                        </a:rPr>
                        <a:t>Free fraud prevention workshops </a:t>
                      </a:r>
                      <a:endParaRPr lang="en-US" sz="2100" cap="none" spc="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4645" marR="4645" marT="160156" marB="4645"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893376369"/>
                  </a:ext>
                </a:extLst>
              </a:tr>
            </a:tbl>
          </a:graphicData>
        </a:graphic>
      </p:graphicFrame>
    </p:spTree>
    <p:extLst>
      <p:ext uri="{BB962C8B-B14F-4D97-AF65-F5344CB8AC3E}">
        <p14:creationId xmlns:p14="http://schemas.microsoft.com/office/powerpoint/2010/main" val="97279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CC29BD3-58B4-1260-0F5D-E8A90E9DFEB2}"/>
              </a:ext>
            </a:extLst>
          </p:cNvPr>
          <p:cNvSpPr>
            <a:spLocks noGrp="1"/>
          </p:cNvSpPr>
          <p:nvPr>
            <p:ph type="subTitle"/>
          </p:nvPr>
        </p:nvSpPr>
        <p:spPr>
          <a:xfrm>
            <a:off x="536760" y="1825200"/>
            <a:ext cx="8238406" cy="479520"/>
          </a:xfrm>
        </p:spPr>
        <p:txBody>
          <a:bodyPr/>
          <a:lstStyle/>
          <a:p>
            <a:pPr marL="0" indent="0">
              <a:spcAft>
                <a:spcPts val="600"/>
              </a:spcAft>
              <a:buNone/>
            </a:pPr>
            <a:r>
              <a:rPr lang="en-US" dirty="0">
                <a:solidFill>
                  <a:schemeClr val="bg1"/>
                </a:solidFill>
              </a:rPr>
              <a:t>Quick Reference Emergency Numbers</a:t>
            </a:r>
            <a:endParaRPr lang="en-US">
              <a:solidFill>
                <a:schemeClr val="bg1"/>
              </a:solidFill>
            </a:endParaRPr>
          </a:p>
        </p:txBody>
      </p:sp>
      <p:graphicFrame>
        <p:nvGraphicFramePr>
          <p:cNvPr id="4" name="Table 3">
            <a:extLst>
              <a:ext uri="{FF2B5EF4-FFF2-40B4-BE49-F238E27FC236}">
                <a16:creationId xmlns:a16="http://schemas.microsoft.com/office/drawing/2014/main" id="{BB0B15F3-4531-E3E0-9DE6-EAF278DF3114}"/>
              </a:ext>
            </a:extLst>
          </p:cNvPr>
          <p:cNvGraphicFramePr>
            <a:graphicFrameLocks noGrp="1"/>
          </p:cNvGraphicFramePr>
          <p:nvPr>
            <p:extLst>
              <p:ext uri="{D42A27DB-BD31-4B8C-83A1-F6EECF244321}">
                <p14:modId xmlns:p14="http://schemas.microsoft.com/office/powerpoint/2010/main" val="1017417844"/>
              </p:ext>
            </p:extLst>
          </p:nvPr>
        </p:nvGraphicFramePr>
        <p:xfrm>
          <a:off x="628650" y="1474228"/>
          <a:ext cx="7886701" cy="3059154"/>
        </p:xfrm>
        <a:graphic>
          <a:graphicData uri="http://schemas.openxmlformats.org/drawingml/2006/table">
            <a:tbl>
              <a:tblPr firstRow="1" firstCol="1" bandRow="1">
                <a:noFill/>
                <a:tableStyleId>{5C22544A-7EE6-4342-B048-85BDC9FD1C3A}</a:tableStyleId>
              </a:tblPr>
              <a:tblGrid>
                <a:gridCol w="2415851">
                  <a:extLst>
                    <a:ext uri="{9D8B030D-6E8A-4147-A177-3AD203B41FA5}">
                      <a16:colId xmlns:a16="http://schemas.microsoft.com/office/drawing/2014/main" val="2185306136"/>
                    </a:ext>
                  </a:extLst>
                </a:gridCol>
                <a:gridCol w="2671681">
                  <a:extLst>
                    <a:ext uri="{9D8B030D-6E8A-4147-A177-3AD203B41FA5}">
                      <a16:colId xmlns:a16="http://schemas.microsoft.com/office/drawing/2014/main" val="3836003658"/>
                    </a:ext>
                  </a:extLst>
                </a:gridCol>
                <a:gridCol w="2799169">
                  <a:extLst>
                    <a:ext uri="{9D8B030D-6E8A-4147-A177-3AD203B41FA5}">
                      <a16:colId xmlns:a16="http://schemas.microsoft.com/office/drawing/2014/main" val="4233527957"/>
                    </a:ext>
                  </a:extLst>
                </a:gridCol>
              </a:tblGrid>
              <a:tr h="509859">
                <a:tc>
                  <a:txBody>
                    <a:bodyPr/>
                    <a:lstStyle/>
                    <a:p>
                      <a:pPr marL="0" marR="0" algn="ctr">
                        <a:buNone/>
                      </a:pPr>
                      <a:r>
                        <a:rPr lang="en-US" sz="1500" b="1" dirty="0">
                          <a:solidFill>
                            <a:srgbClr val="FFFFFF"/>
                          </a:solidFill>
                          <a:effectLst/>
                        </a:rPr>
                        <a:t>Issue </a:t>
                      </a:r>
                      <a:endParaRPr lang="en-US" sz="1500" b="1" dirty="0">
                        <a:solidFill>
                          <a:srgbClr val="FFFFFF"/>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ctr">
                        <a:buNone/>
                      </a:pPr>
                      <a:r>
                        <a:rPr lang="en-US" sz="1500" b="1">
                          <a:solidFill>
                            <a:srgbClr val="FFFFFF"/>
                          </a:solidFill>
                          <a:effectLst/>
                        </a:rPr>
                        <a:t>Contact </a:t>
                      </a:r>
                      <a:endParaRPr lang="en-US" sz="1500" b="1">
                        <a:solidFill>
                          <a:srgbClr val="FFFFFF"/>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ctr">
                        <a:buNone/>
                      </a:pPr>
                      <a:r>
                        <a:rPr lang="en-US" sz="1500" b="1">
                          <a:solidFill>
                            <a:srgbClr val="FFFFFF"/>
                          </a:solidFill>
                          <a:effectLst/>
                        </a:rPr>
                        <a:t>When to Call </a:t>
                      </a:r>
                      <a:endParaRPr lang="en-US" sz="1500" b="1">
                        <a:solidFill>
                          <a:srgbClr val="FFFFFF"/>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4146121363"/>
                  </a:ext>
                </a:extLst>
              </a:tr>
              <a:tr h="509859">
                <a:tc>
                  <a:txBody>
                    <a:bodyPr/>
                    <a:lstStyle/>
                    <a:p>
                      <a:pPr marL="0" marR="0">
                        <a:buNone/>
                      </a:pPr>
                      <a:r>
                        <a:rPr lang="en-US" sz="1500" b="1" dirty="0">
                          <a:solidFill>
                            <a:srgbClr val="FFFFFF"/>
                          </a:solidFill>
                          <a:effectLst/>
                        </a:rPr>
                        <a:t>Identity Theft </a:t>
                      </a:r>
                      <a:endParaRPr lang="en-US" sz="1500" b="1" dirty="0">
                        <a:solidFill>
                          <a:srgbClr val="FFFFFF"/>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buNone/>
                      </a:pPr>
                      <a:r>
                        <a:rPr lang="en-US" sz="1500" b="1" dirty="0">
                          <a:solidFill>
                            <a:schemeClr val="tx1">
                              <a:lumMod val="85000"/>
                              <a:lumOff val="15000"/>
                            </a:schemeClr>
                          </a:solidFill>
                          <a:effectLst/>
                        </a:rPr>
                        <a:t>1-877-438-4338 </a:t>
                      </a:r>
                      <a:endParaRPr lang="en-US" sz="1500" b="1" dirty="0">
                        <a:solidFill>
                          <a:schemeClr val="tx1">
                            <a:lumMod val="85000"/>
                            <a:lumOff val="15000"/>
                          </a:schemeClr>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buNone/>
                      </a:pPr>
                      <a:r>
                        <a:rPr lang="en-US" sz="1500" b="1">
                          <a:solidFill>
                            <a:schemeClr val="tx1">
                              <a:lumMod val="85000"/>
                              <a:lumOff val="15000"/>
                            </a:schemeClr>
                          </a:solidFill>
                          <a:effectLst/>
                        </a:rPr>
                        <a:t>Immediate fraud detection </a:t>
                      </a:r>
                      <a:endParaRPr lang="en-US" sz="1500" b="1">
                        <a:solidFill>
                          <a:schemeClr val="tx1">
                            <a:lumMod val="85000"/>
                            <a:lumOff val="15000"/>
                          </a:schemeClr>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493629491"/>
                  </a:ext>
                </a:extLst>
              </a:tr>
              <a:tr h="509859">
                <a:tc>
                  <a:txBody>
                    <a:bodyPr/>
                    <a:lstStyle/>
                    <a:p>
                      <a:pPr marL="0" marR="0">
                        <a:buNone/>
                      </a:pPr>
                      <a:r>
                        <a:rPr lang="en-US" sz="1500" b="1">
                          <a:solidFill>
                            <a:srgbClr val="FFFFFF"/>
                          </a:solidFill>
                          <a:effectLst/>
                        </a:rPr>
                        <a:t>Financial Exploitation </a:t>
                      </a:r>
                      <a:endParaRPr lang="en-US" sz="1500" b="1">
                        <a:solidFill>
                          <a:srgbClr val="FFFFFF"/>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buNone/>
                      </a:pPr>
                      <a:r>
                        <a:rPr lang="en-US" sz="1500" b="1" dirty="0">
                          <a:solidFill>
                            <a:schemeClr val="tx1">
                              <a:lumMod val="85000"/>
                              <a:lumOff val="15000"/>
                            </a:schemeClr>
                          </a:solidFill>
                          <a:effectLst/>
                        </a:rPr>
                        <a:t>Ohio AG: 1-800-282-0515 </a:t>
                      </a:r>
                      <a:endParaRPr lang="en-US" sz="1500" b="1" dirty="0">
                        <a:solidFill>
                          <a:schemeClr val="tx1">
                            <a:lumMod val="85000"/>
                            <a:lumOff val="15000"/>
                          </a:schemeClr>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buNone/>
                      </a:pPr>
                      <a:r>
                        <a:rPr lang="en-US" sz="1500" b="1">
                          <a:solidFill>
                            <a:schemeClr val="tx1">
                              <a:lumMod val="85000"/>
                              <a:lumOff val="15000"/>
                            </a:schemeClr>
                          </a:solidFill>
                          <a:effectLst/>
                        </a:rPr>
                        <a:t>Suspected scam </a:t>
                      </a:r>
                      <a:endParaRPr lang="en-US" sz="1500" b="1">
                        <a:solidFill>
                          <a:schemeClr val="tx1">
                            <a:lumMod val="85000"/>
                            <a:lumOff val="15000"/>
                          </a:schemeClr>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777119586"/>
                  </a:ext>
                </a:extLst>
              </a:tr>
              <a:tr h="509859">
                <a:tc>
                  <a:txBody>
                    <a:bodyPr/>
                    <a:lstStyle/>
                    <a:p>
                      <a:pPr marL="0" marR="0">
                        <a:buNone/>
                      </a:pPr>
                      <a:r>
                        <a:rPr lang="en-US" sz="1500" b="1">
                          <a:solidFill>
                            <a:srgbClr val="FFFFFF"/>
                          </a:solidFill>
                          <a:effectLst/>
                        </a:rPr>
                        <a:t>Medicare Questions </a:t>
                      </a:r>
                      <a:endParaRPr lang="en-US" sz="1500" b="1">
                        <a:solidFill>
                          <a:srgbClr val="FFFFFF"/>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buNone/>
                      </a:pPr>
                      <a:r>
                        <a:rPr lang="en-US" sz="1500" b="1" dirty="0">
                          <a:solidFill>
                            <a:schemeClr val="tx1">
                              <a:lumMod val="85000"/>
                              <a:lumOff val="15000"/>
                            </a:schemeClr>
                          </a:solidFill>
                          <a:effectLst/>
                        </a:rPr>
                        <a:t>1-800-MEDICARE </a:t>
                      </a:r>
                      <a:endParaRPr lang="en-US" sz="1500" b="1" dirty="0">
                        <a:solidFill>
                          <a:schemeClr val="tx1">
                            <a:lumMod val="85000"/>
                            <a:lumOff val="15000"/>
                          </a:schemeClr>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buNone/>
                      </a:pPr>
                      <a:r>
                        <a:rPr lang="en-US" sz="1500" b="1">
                          <a:solidFill>
                            <a:schemeClr val="tx1">
                              <a:lumMod val="85000"/>
                              <a:lumOff val="15000"/>
                            </a:schemeClr>
                          </a:solidFill>
                          <a:effectLst/>
                        </a:rPr>
                        <a:t>Billing disputes </a:t>
                      </a:r>
                      <a:endParaRPr lang="en-US" sz="1500" b="1">
                        <a:solidFill>
                          <a:schemeClr val="tx1">
                            <a:lumMod val="85000"/>
                            <a:lumOff val="15000"/>
                          </a:schemeClr>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47627806"/>
                  </a:ext>
                </a:extLst>
              </a:tr>
              <a:tr h="509859">
                <a:tc>
                  <a:txBody>
                    <a:bodyPr/>
                    <a:lstStyle/>
                    <a:p>
                      <a:pPr marL="0" marR="0">
                        <a:buNone/>
                      </a:pPr>
                      <a:r>
                        <a:rPr lang="en-US" sz="1500" b="1">
                          <a:solidFill>
                            <a:srgbClr val="FFFFFF"/>
                          </a:solidFill>
                          <a:effectLst/>
                        </a:rPr>
                        <a:t>Social Security Fraud </a:t>
                      </a:r>
                      <a:endParaRPr lang="en-US" sz="1500" b="1">
                        <a:solidFill>
                          <a:srgbClr val="FFFFFF"/>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636B68">
                        <a:alpha val="69804"/>
                      </a:srgbClr>
                    </a:solidFill>
                  </a:tcPr>
                </a:tc>
                <a:tc>
                  <a:txBody>
                    <a:bodyPr/>
                    <a:lstStyle/>
                    <a:p>
                      <a:pPr marL="0" marR="0">
                        <a:buNone/>
                      </a:pPr>
                      <a:r>
                        <a:rPr lang="en-US" sz="1500" b="1" dirty="0">
                          <a:solidFill>
                            <a:schemeClr val="tx1">
                              <a:lumMod val="85000"/>
                              <a:lumOff val="15000"/>
                            </a:schemeClr>
                          </a:solidFill>
                          <a:effectLst/>
                        </a:rPr>
                        <a:t>1-800-269-0271 </a:t>
                      </a:r>
                      <a:endParaRPr lang="en-US" sz="1500" b="1" dirty="0">
                        <a:solidFill>
                          <a:schemeClr val="tx1">
                            <a:lumMod val="85000"/>
                            <a:lumOff val="15000"/>
                          </a:schemeClr>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buNone/>
                      </a:pPr>
                      <a:r>
                        <a:rPr lang="en-US" sz="1500" b="1" dirty="0">
                          <a:solidFill>
                            <a:schemeClr val="tx1">
                              <a:lumMod val="85000"/>
                              <a:lumOff val="15000"/>
                            </a:schemeClr>
                          </a:solidFill>
                          <a:effectLst/>
                        </a:rPr>
                        <a:t>Stolen benefits </a:t>
                      </a:r>
                      <a:endParaRPr lang="en-US" sz="1500" b="1" dirty="0">
                        <a:solidFill>
                          <a:schemeClr val="tx1">
                            <a:lumMod val="85000"/>
                            <a:lumOff val="15000"/>
                          </a:schemeClr>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088378290"/>
                  </a:ext>
                </a:extLst>
              </a:tr>
              <a:tr h="509859">
                <a:tc>
                  <a:txBody>
                    <a:bodyPr/>
                    <a:lstStyle/>
                    <a:p>
                      <a:pPr marL="0" marR="0">
                        <a:buNone/>
                      </a:pPr>
                      <a:r>
                        <a:rPr lang="en-US" sz="1500" b="1">
                          <a:solidFill>
                            <a:srgbClr val="FFFFFF"/>
                          </a:solidFill>
                          <a:effectLst/>
                        </a:rPr>
                        <a:t>Local Senior Help </a:t>
                      </a:r>
                      <a:endParaRPr lang="en-US" sz="1500" b="1">
                        <a:solidFill>
                          <a:srgbClr val="FFFFFF"/>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marL="0" marR="0">
                        <a:buNone/>
                      </a:pPr>
                      <a:r>
                        <a:rPr lang="en-US" sz="1500" b="1">
                          <a:solidFill>
                            <a:schemeClr val="tx1">
                              <a:lumMod val="85000"/>
                              <a:lumOff val="15000"/>
                            </a:schemeClr>
                          </a:solidFill>
                          <a:effectLst/>
                        </a:rPr>
                        <a:t>211 </a:t>
                      </a:r>
                      <a:endParaRPr lang="en-US" sz="1500" b="1">
                        <a:solidFill>
                          <a:schemeClr val="tx1">
                            <a:lumMod val="85000"/>
                            <a:lumOff val="15000"/>
                          </a:schemeClr>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marL="0" marR="0">
                        <a:buNone/>
                      </a:pPr>
                      <a:r>
                        <a:rPr lang="en-US" sz="1500" b="1" dirty="0">
                          <a:solidFill>
                            <a:schemeClr val="tx1">
                              <a:lumMod val="85000"/>
                              <a:lumOff val="15000"/>
                            </a:schemeClr>
                          </a:solidFill>
                          <a:effectLst/>
                        </a:rPr>
                        <a:t>Emergency assistance </a:t>
                      </a:r>
                      <a:endParaRPr lang="en-US" sz="1500" b="1" dirty="0">
                        <a:solidFill>
                          <a:schemeClr val="tx1">
                            <a:lumMod val="85000"/>
                            <a:lumOff val="15000"/>
                          </a:schemeClr>
                        </a:solidFill>
                        <a:effectLst/>
                        <a:latin typeface="Aptos" panose="020B0004020202020204" pitchFamily="34" charset="0"/>
                        <a:ea typeface="Aptos" panose="020B0004020202020204" pitchFamily="34" charset="0"/>
                        <a:cs typeface="Aptos" panose="020B0004020202020204" pitchFamily="34" charset="0"/>
                      </a:endParaRPr>
                    </a:p>
                  </a:txBody>
                  <a:tcPr marL="209619" marR="125771" marT="125771" marB="12577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2277106963"/>
                  </a:ext>
                </a:extLst>
              </a:tr>
            </a:tbl>
          </a:graphicData>
        </a:graphic>
      </p:graphicFrame>
      <p:sp>
        <p:nvSpPr>
          <p:cNvPr id="5" name="TextBox 4">
            <a:extLst>
              <a:ext uri="{FF2B5EF4-FFF2-40B4-BE49-F238E27FC236}">
                <a16:creationId xmlns:a16="http://schemas.microsoft.com/office/drawing/2014/main" id="{CFCE45AA-2BCE-3B69-4632-BC8E3E211408}"/>
              </a:ext>
            </a:extLst>
          </p:cNvPr>
          <p:cNvSpPr txBox="1"/>
          <p:nvPr/>
        </p:nvSpPr>
        <p:spPr>
          <a:xfrm>
            <a:off x="1075764" y="475504"/>
            <a:ext cx="6570105" cy="523220"/>
          </a:xfrm>
          <a:prstGeom prst="rect">
            <a:avLst/>
          </a:prstGeom>
          <a:noFill/>
        </p:spPr>
        <p:txBody>
          <a:bodyPr wrap="square" rtlCol="0">
            <a:spAutoFit/>
          </a:bodyPr>
          <a:lstStyle/>
          <a:p>
            <a:pPr algn="ctr"/>
            <a:r>
              <a:rPr lang="en-US" sz="2800" dirty="0"/>
              <a:t>Quick Reference Emergency Numbers</a:t>
            </a:r>
          </a:p>
        </p:txBody>
      </p:sp>
    </p:spTree>
    <p:extLst>
      <p:ext uri="{BB962C8B-B14F-4D97-AF65-F5344CB8AC3E}">
        <p14:creationId xmlns:p14="http://schemas.microsoft.com/office/powerpoint/2010/main" val="4197598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1594</TotalTime>
  <Words>2908</Words>
  <Application>Microsoft Office PowerPoint</Application>
  <PresentationFormat>On-screen Show (16:9)</PresentationFormat>
  <Paragraphs>286</Paragraphs>
  <Slides>54</Slides>
  <Notes>1</Notes>
  <HiddenSlides>1</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54</vt:i4>
      </vt:variant>
    </vt:vector>
  </HeadingPairs>
  <TitlesOfParts>
    <vt:vector size="66" baseType="lpstr">
      <vt:lpstr>Aptos</vt:lpstr>
      <vt:lpstr>Arial</vt:lpstr>
      <vt:lpstr>Calibri</vt:lpstr>
      <vt:lpstr>Calibri Light</vt:lpstr>
      <vt:lpstr>Symbol</vt:lpstr>
      <vt:lpstr>Times New Roman</vt:lpstr>
      <vt:lpstr>Wingdings</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TIPS FOR SENIORS CITIZENS</vt:lpstr>
      <vt:lpstr>Objectives:  Guard against identity theft  Manage your money  How to identify &amp; report financial exploitation  Resources &amp; information on protecting your assets</vt:lpstr>
      <vt:lpstr>Why are older adults at risk of financial exploitation?</vt:lpstr>
      <vt:lpstr>PowerPoint Presentation</vt:lpstr>
      <vt:lpstr>Exploitation by Caregivers and  In-Home Helpers – Tips to Defend Yourself at Home</vt:lpstr>
      <vt:lpstr>PowerPoint Presentation</vt:lpstr>
      <vt:lpstr>PowerPoint Presentation</vt:lpstr>
      <vt:lpstr>Budget Closely and Track Expenses  Never Stop Learning About Finances  Automate Your Finances</vt:lpstr>
      <vt:lpstr>PowerPoint Presentation</vt:lpstr>
      <vt:lpstr>Scam where debt collectors try to trick their victims into paying a debt that doesn’t exist,  and demand the debt is paid immediately!</vt:lpstr>
      <vt:lpstr>Planning ahead:  * Gives you control and options for your situation  * Allows time for gathering information, comparing options, and determining how to handle it</vt:lpstr>
      <vt:lpstr>KEEP A CLOSE EYE ON CREDIT</vt:lpstr>
      <vt:lpstr>Your Personal Monthly Budget</vt:lpstr>
      <vt:lpstr>PowerPoint Presentation</vt:lpstr>
      <vt:lpstr>PowerPoint Presentation</vt:lpstr>
      <vt:lpstr>PowerPoint Presentation</vt:lpstr>
      <vt:lpstr>PowerPoint Presentation</vt:lpstr>
      <vt:lpstr>PowerPoint Presentation</vt:lpstr>
      <vt:lpstr>PowerPoint Presentation</vt:lpstr>
      <vt:lpstr>The Lake County Council on 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bank will never send you an email asking you to verify your account number or any other identifying information.</vt:lpstr>
      <vt:lpstr>PowerPoint Presentation</vt:lpstr>
      <vt:lpstr>What can you do to prepare financially for a disaster?  a.  Set up automatic bill payments b.  Know where to find important         documentation in an emergency. c.  Review insurance information regularly to ensure you have adequate coverage. d.  All of the above.</vt:lpstr>
      <vt:lpstr>PowerPoint Presentation</vt:lpstr>
      <vt:lpstr>Who of the following may be perpetrators of elder financial exploitation?  Select all that apply.   a. Family members and caregivers b. Friends or neighbors c. Telephone and mail scammers d. Financial advisers  </vt:lpstr>
      <vt:lpstr>   If you receive a call or an email from someone claiming to be in trouble and in need of emergency funds, what should you do?  Select all that apply. a.  Call the individual at a known phone number to verify that the need is legitimate. b.  Immediately wire funds to the account number provided. c.  Hang up immediately. d.  If the call is from a hospital or law enforcement agency, look up the number to verify who it 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Sherri Falkenberg</dc:creator>
  <dc:description/>
  <cp:lastModifiedBy>Falkenberg, Sherri</cp:lastModifiedBy>
  <cp:revision>132</cp:revision>
  <cp:lastPrinted>2026-01-23T20:17:52Z</cp:lastPrinted>
  <dcterms:created xsi:type="dcterms:W3CDTF">2017-08-01T15:40:51Z</dcterms:created>
  <dcterms:modified xsi:type="dcterms:W3CDTF">2026-02-26T15:58:55Z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(16:9)</vt:lpwstr>
  </property>
  <property fmtid="{D5CDD505-2E9C-101B-9397-08002B2CF9AE}" pid="4" name="Slides">
    <vt:i4>5</vt:i4>
  </property>
  <property fmtid="{D5CDD505-2E9C-101B-9397-08002B2CF9AE}" pid="5" name="MSIP_Label_defa4170-0d19-0005-0004-bc88714345d2_Enabled">
    <vt:lpwstr>true</vt:lpwstr>
  </property>
  <property fmtid="{D5CDD505-2E9C-101B-9397-08002B2CF9AE}" pid="6" name="MSIP_Label_defa4170-0d19-0005-0004-bc88714345d2_SetDate">
    <vt:lpwstr>2025-03-04T14:34:43Z</vt:lpwstr>
  </property>
  <property fmtid="{D5CDD505-2E9C-101B-9397-08002B2CF9AE}" pid="7" name="MSIP_Label_defa4170-0d19-0005-0004-bc88714345d2_Method">
    <vt:lpwstr>Standard</vt:lpwstr>
  </property>
  <property fmtid="{D5CDD505-2E9C-101B-9397-08002B2CF9AE}" pid="8" name="MSIP_Label_defa4170-0d19-0005-0004-bc88714345d2_Name">
    <vt:lpwstr>defa4170-0d19-0005-0004-bc88714345d2</vt:lpwstr>
  </property>
  <property fmtid="{D5CDD505-2E9C-101B-9397-08002B2CF9AE}" pid="9" name="MSIP_Label_defa4170-0d19-0005-0004-bc88714345d2_SiteId">
    <vt:lpwstr>941c2c40-6900-4cab-bc64-fe4a7b0c1bfa</vt:lpwstr>
  </property>
  <property fmtid="{D5CDD505-2E9C-101B-9397-08002B2CF9AE}" pid="10" name="MSIP_Label_defa4170-0d19-0005-0004-bc88714345d2_ActionId">
    <vt:lpwstr>2144cb1c-1237-4a65-801b-d81d492d2e31</vt:lpwstr>
  </property>
  <property fmtid="{D5CDD505-2E9C-101B-9397-08002B2CF9AE}" pid="11" name="MSIP_Label_defa4170-0d19-0005-0004-bc88714345d2_ContentBits">
    <vt:lpwstr>0</vt:lpwstr>
  </property>
  <property fmtid="{D5CDD505-2E9C-101B-9397-08002B2CF9AE}" pid="12" name="MSIP_Label_defa4170-0d19-0005-0004-bc88714345d2_Tag">
    <vt:lpwstr>10, 3, 0, 1</vt:lpwstr>
  </property>
</Properties>
</file>