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49" r:id="rId5"/>
    <p:sldId id="360" r:id="rId6"/>
    <p:sldId id="361" r:id="rId7"/>
    <p:sldId id="362" r:id="rId8"/>
    <p:sldId id="363" r:id="rId9"/>
    <p:sldId id="322" r:id="rId10"/>
    <p:sldId id="329" r:id="rId11"/>
    <p:sldId id="330" r:id="rId12"/>
    <p:sldId id="324" r:id="rId13"/>
    <p:sldId id="331" r:id="rId14"/>
    <p:sldId id="326" r:id="rId15"/>
    <p:sldId id="332" r:id="rId16"/>
    <p:sldId id="325" r:id="rId17"/>
    <p:sldId id="333" r:id="rId18"/>
    <p:sldId id="327" r:id="rId19"/>
    <p:sldId id="334" r:id="rId20"/>
    <p:sldId id="328" r:id="rId21"/>
    <p:sldId id="258" r:id="rId22"/>
    <p:sldId id="257" r:id="rId23"/>
    <p:sldId id="262" r:id="rId24"/>
    <p:sldId id="285" r:id="rId25"/>
    <p:sldId id="284" r:id="rId26"/>
    <p:sldId id="265" r:id="rId27"/>
    <p:sldId id="287" r:id="rId28"/>
    <p:sldId id="286" r:id="rId29"/>
    <p:sldId id="259" r:id="rId30"/>
    <p:sldId id="264" r:id="rId31"/>
    <p:sldId id="288" r:id="rId32"/>
    <p:sldId id="289" r:id="rId33"/>
    <p:sldId id="290" r:id="rId34"/>
    <p:sldId id="291" r:id="rId35"/>
    <p:sldId id="292" r:id="rId36"/>
    <p:sldId id="293" r:id="rId37"/>
    <p:sldId id="266" r:id="rId38"/>
    <p:sldId id="263" r:id="rId39"/>
    <p:sldId id="275" r:id="rId40"/>
    <p:sldId id="279" r:id="rId41"/>
    <p:sldId id="276" r:id="rId42"/>
    <p:sldId id="277" r:id="rId43"/>
    <p:sldId id="282" r:id="rId44"/>
    <p:sldId id="280" r:id="rId45"/>
    <p:sldId id="278" r:id="rId46"/>
    <p:sldId id="310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5388" autoAdjust="0"/>
  </p:normalViewPr>
  <p:slideViewPr>
    <p:cSldViewPr snapToGrid="0">
      <p:cViewPr varScale="1">
        <p:scale>
          <a:sx n="88" d="100"/>
          <a:sy n="88" d="100"/>
        </p:scale>
        <p:origin x="120" y="456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7F5C-1211-478C-810B-36DDF88EAF3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6D4D1-7485-41C3-A9FD-1517C21099D8}">
      <dgm:prSet/>
      <dgm:spPr/>
      <dgm:t>
        <a:bodyPr/>
        <a:lstStyle/>
        <a:p>
          <a:r>
            <a:rPr lang="en-US"/>
            <a:t>Ohio House Bill 124</a:t>
          </a:r>
        </a:p>
      </dgm:t>
    </dgm:pt>
    <dgm:pt modelId="{E0E667EB-C054-4189-9026-29989C9F88B5}" type="parTrans" cxnId="{FD6333DF-FD95-4F96-8097-E5CC42CE0D0E}">
      <dgm:prSet/>
      <dgm:spPr/>
      <dgm:t>
        <a:bodyPr/>
        <a:lstStyle/>
        <a:p>
          <a:endParaRPr lang="en-US"/>
        </a:p>
      </dgm:t>
    </dgm:pt>
    <dgm:pt modelId="{5F5C9B2B-ABFB-4302-BB82-85A7542ABD09}" type="sibTrans" cxnId="{FD6333DF-FD95-4F96-8097-E5CC42CE0D0E}">
      <dgm:prSet/>
      <dgm:spPr/>
      <dgm:t>
        <a:bodyPr/>
        <a:lstStyle/>
        <a:p>
          <a:endParaRPr lang="en-US"/>
        </a:p>
      </dgm:t>
    </dgm:pt>
    <dgm:pt modelId="{73249832-6433-4C64-88D6-F4FA0BF9BCBB}">
      <dgm:prSet/>
      <dgm:spPr/>
      <dgm:t>
        <a:bodyPr/>
        <a:lstStyle/>
        <a:p>
          <a:r>
            <a:rPr lang="en-US" dirty="0"/>
            <a:t>Control over sales data selection:  </a:t>
          </a:r>
        </a:p>
      </dgm:t>
    </dgm:pt>
    <dgm:pt modelId="{B726C6CF-26FB-4967-A9EA-54CB20636BCE}" type="parTrans" cxnId="{5C5606A7-9689-4CC8-B59A-1BCC55775A84}">
      <dgm:prSet/>
      <dgm:spPr/>
      <dgm:t>
        <a:bodyPr/>
        <a:lstStyle/>
        <a:p>
          <a:endParaRPr lang="en-US"/>
        </a:p>
      </dgm:t>
    </dgm:pt>
    <dgm:pt modelId="{13FD091D-6155-4ABF-AABC-DB930BBA21F9}" type="sibTrans" cxnId="{5C5606A7-9689-4CC8-B59A-1BCC55775A84}">
      <dgm:prSet/>
      <dgm:spPr/>
      <dgm:t>
        <a:bodyPr/>
        <a:lstStyle/>
        <a:p>
          <a:endParaRPr lang="en-US"/>
        </a:p>
      </dgm:t>
    </dgm:pt>
    <dgm:pt modelId="{B3B74ED8-96FD-4D57-9F9E-62EA49595A99}">
      <dgm:prSet/>
      <dgm:spPr/>
      <dgm:t>
        <a:bodyPr/>
        <a:lstStyle/>
        <a:p>
          <a:r>
            <a:rPr lang="en-US" dirty="0"/>
            <a:t>Gives auditors the primary role in deciding which recent home sales data is included to track market trends and set new values.</a:t>
          </a:r>
        </a:p>
      </dgm:t>
    </dgm:pt>
    <dgm:pt modelId="{2CDF3C7A-0011-420F-AA27-3E347346881F}" type="parTrans" cxnId="{CC2F2EC6-E09D-49B9-81F0-1E3224BE418A}">
      <dgm:prSet/>
      <dgm:spPr/>
      <dgm:t>
        <a:bodyPr/>
        <a:lstStyle/>
        <a:p>
          <a:endParaRPr lang="en-US"/>
        </a:p>
      </dgm:t>
    </dgm:pt>
    <dgm:pt modelId="{99393A26-36AC-47C5-9923-FDBECD2176ED}" type="sibTrans" cxnId="{CC2F2EC6-E09D-49B9-81F0-1E3224BE418A}">
      <dgm:prSet/>
      <dgm:spPr/>
      <dgm:t>
        <a:bodyPr/>
        <a:lstStyle/>
        <a:p>
          <a:endParaRPr lang="en-US"/>
        </a:p>
      </dgm:t>
    </dgm:pt>
    <dgm:pt modelId="{0392C0F1-EC28-47B1-A2E2-E4F4E48354A8}" type="pres">
      <dgm:prSet presAssocID="{D9C17F5C-1211-478C-810B-36DDF88EAF34}" presName="Name0" presStyleCnt="0">
        <dgm:presLayoutVars>
          <dgm:dir/>
          <dgm:animLvl val="lvl"/>
          <dgm:resizeHandles val="exact"/>
        </dgm:presLayoutVars>
      </dgm:prSet>
      <dgm:spPr/>
    </dgm:pt>
    <dgm:pt modelId="{AE054493-D3DE-4C41-A9EC-4308E5A5234C}" type="pres">
      <dgm:prSet presAssocID="{2F06D4D1-7485-41C3-A9FD-1517C21099D8}" presName="boxAndChildren" presStyleCnt="0"/>
      <dgm:spPr/>
    </dgm:pt>
    <dgm:pt modelId="{8EB25A0E-4805-4F8E-A24C-9751ABCD167C}" type="pres">
      <dgm:prSet presAssocID="{2F06D4D1-7485-41C3-A9FD-1517C21099D8}" presName="parentTextBox" presStyleLbl="node1" presStyleIdx="0" presStyleCnt="1"/>
      <dgm:spPr/>
    </dgm:pt>
    <dgm:pt modelId="{F82D49F6-B8C2-43ED-A8A1-DCBF8BF0D196}" type="pres">
      <dgm:prSet presAssocID="{2F06D4D1-7485-41C3-A9FD-1517C21099D8}" presName="entireBox" presStyleLbl="node1" presStyleIdx="0" presStyleCnt="1"/>
      <dgm:spPr/>
    </dgm:pt>
    <dgm:pt modelId="{A017C73E-63A3-4D0A-80EE-D68A4C47CC32}" type="pres">
      <dgm:prSet presAssocID="{2F06D4D1-7485-41C3-A9FD-1517C21099D8}" presName="descendantBox" presStyleCnt="0"/>
      <dgm:spPr/>
    </dgm:pt>
    <dgm:pt modelId="{3463BEB2-7696-47FA-B61E-B1508D85022F}" type="pres">
      <dgm:prSet presAssocID="{73249832-6433-4C64-88D6-F4FA0BF9BCBB}" presName="childTextBox" presStyleLbl="fgAccFollowNode1" presStyleIdx="0" presStyleCnt="2">
        <dgm:presLayoutVars>
          <dgm:bulletEnabled val="1"/>
        </dgm:presLayoutVars>
      </dgm:prSet>
      <dgm:spPr/>
    </dgm:pt>
    <dgm:pt modelId="{9F1DBD22-A4C4-432A-8139-5BE3ABDCBC84}" type="pres">
      <dgm:prSet presAssocID="{B3B74ED8-96FD-4D57-9F9E-62EA49595A99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F002045F-A21E-49C0-A80E-5968B97DEAFC}" type="presOf" srcId="{2F06D4D1-7485-41C3-A9FD-1517C21099D8}" destId="{8EB25A0E-4805-4F8E-A24C-9751ABCD167C}" srcOrd="0" destOrd="0" presId="urn:microsoft.com/office/officeart/2005/8/layout/process4"/>
    <dgm:cxn modelId="{06D03171-B232-469D-80BC-F1A5B2CEFFBE}" type="presOf" srcId="{73249832-6433-4C64-88D6-F4FA0BF9BCBB}" destId="{3463BEB2-7696-47FA-B61E-B1508D85022F}" srcOrd="0" destOrd="0" presId="urn:microsoft.com/office/officeart/2005/8/layout/process4"/>
    <dgm:cxn modelId="{5C5606A7-9689-4CC8-B59A-1BCC55775A84}" srcId="{2F06D4D1-7485-41C3-A9FD-1517C21099D8}" destId="{73249832-6433-4C64-88D6-F4FA0BF9BCBB}" srcOrd="0" destOrd="0" parTransId="{B726C6CF-26FB-4967-A9EA-54CB20636BCE}" sibTransId="{13FD091D-6155-4ABF-AABC-DB930BBA21F9}"/>
    <dgm:cxn modelId="{65F6EFA7-FA41-4B92-9BD7-1E37E89AABA2}" type="presOf" srcId="{B3B74ED8-96FD-4D57-9F9E-62EA49595A99}" destId="{9F1DBD22-A4C4-432A-8139-5BE3ABDCBC84}" srcOrd="0" destOrd="0" presId="urn:microsoft.com/office/officeart/2005/8/layout/process4"/>
    <dgm:cxn modelId="{CC2F2EC6-E09D-49B9-81F0-1E3224BE418A}" srcId="{2F06D4D1-7485-41C3-A9FD-1517C21099D8}" destId="{B3B74ED8-96FD-4D57-9F9E-62EA49595A99}" srcOrd="1" destOrd="0" parTransId="{2CDF3C7A-0011-420F-AA27-3E347346881F}" sibTransId="{99393A26-36AC-47C5-9923-FDBECD2176ED}"/>
    <dgm:cxn modelId="{0D3F4EC8-5244-43CD-BC5C-1E9ACE7D2115}" type="presOf" srcId="{D9C17F5C-1211-478C-810B-36DDF88EAF34}" destId="{0392C0F1-EC28-47B1-A2E2-E4F4E48354A8}" srcOrd="0" destOrd="0" presId="urn:microsoft.com/office/officeart/2005/8/layout/process4"/>
    <dgm:cxn modelId="{FD6333DF-FD95-4F96-8097-E5CC42CE0D0E}" srcId="{D9C17F5C-1211-478C-810B-36DDF88EAF34}" destId="{2F06D4D1-7485-41C3-A9FD-1517C21099D8}" srcOrd="0" destOrd="0" parTransId="{E0E667EB-C054-4189-9026-29989C9F88B5}" sibTransId="{5F5C9B2B-ABFB-4302-BB82-85A7542ABD09}"/>
    <dgm:cxn modelId="{F80DC4EF-84B7-459C-8E9C-8B3A8F5974C1}" type="presOf" srcId="{2F06D4D1-7485-41C3-A9FD-1517C21099D8}" destId="{F82D49F6-B8C2-43ED-A8A1-DCBF8BF0D196}" srcOrd="1" destOrd="0" presId="urn:microsoft.com/office/officeart/2005/8/layout/process4"/>
    <dgm:cxn modelId="{A1112834-9F0C-4405-A04D-F01E463FE2AB}" type="presParOf" srcId="{0392C0F1-EC28-47B1-A2E2-E4F4E48354A8}" destId="{AE054493-D3DE-4C41-A9EC-4308E5A5234C}" srcOrd="0" destOrd="0" presId="urn:microsoft.com/office/officeart/2005/8/layout/process4"/>
    <dgm:cxn modelId="{8D9672AC-5C4A-439C-BDB4-C7DFF37FD799}" type="presParOf" srcId="{AE054493-D3DE-4C41-A9EC-4308E5A5234C}" destId="{8EB25A0E-4805-4F8E-A24C-9751ABCD167C}" srcOrd="0" destOrd="0" presId="urn:microsoft.com/office/officeart/2005/8/layout/process4"/>
    <dgm:cxn modelId="{D99DF702-94E8-4AAF-9062-583D1333CA21}" type="presParOf" srcId="{AE054493-D3DE-4C41-A9EC-4308E5A5234C}" destId="{F82D49F6-B8C2-43ED-A8A1-DCBF8BF0D196}" srcOrd="1" destOrd="0" presId="urn:microsoft.com/office/officeart/2005/8/layout/process4"/>
    <dgm:cxn modelId="{6A861B92-1854-4D5E-A2B2-BDEA687D8A74}" type="presParOf" srcId="{AE054493-D3DE-4C41-A9EC-4308E5A5234C}" destId="{A017C73E-63A3-4D0A-80EE-D68A4C47CC32}" srcOrd="2" destOrd="0" presId="urn:microsoft.com/office/officeart/2005/8/layout/process4"/>
    <dgm:cxn modelId="{3655C8B4-A498-4707-A03D-1E76260124BB}" type="presParOf" srcId="{A017C73E-63A3-4D0A-80EE-D68A4C47CC32}" destId="{3463BEB2-7696-47FA-B61E-B1508D85022F}" srcOrd="0" destOrd="0" presId="urn:microsoft.com/office/officeart/2005/8/layout/process4"/>
    <dgm:cxn modelId="{A62AA9D1-35FC-4870-B942-A791752F4A2F}" type="presParOf" srcId="{A017C73E-63A3-4D0A-80EE-D68A4C47CC32}" destId="{9F1DBD22-A4C4-432A-8139-5BE3ABDCBC8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8E939-9161-4773-AFB9-79FE96FBAC4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D4168-EDAA-4AD1-9859-537E3287CC94}">
      <dgm:prSet/>
      <dgm:spPr/>
      <dgm:t>
        <a:bodyPr/>
        <a:lstStyle/>
        <a:p>
          <a:r>
            <a:rPr lang="en-US" dirty="0"/>
            <a:t>Michael Zuren, PhD</a:t>
          </a:r>
        </a:p>
      </dgm:t>
    </dgm:pt>
    <dgm:pt modelId="{27094A8F-9305-49B6-8986-4CE59B2F0475}" type="parTrans" cxnId="{FD6EDFA2-B9F1-4440-9DA2-4234CE7CD0CF}">
      <dgm:prSet/>
      <dgm:spPr/>
      <dgm:t>
        <a:bodyPr/>
        <a:lstStyle/>
        <a:p>
          <a:endParaRPr lang="en-US"/>
        </a:p>
      </dgm:t>
    </dgm:pt>
    <dgm:pt modelId="{5571C542-63EE-4AD6-B62C-79AD7B58A2E0}" type="sibTrans" cxnId="{FD6EDFA2-B9F1-4440-9DA2-4234CE7CD0CF}">
      <dgm:prSet/>
      <dgm:spPr/>
      <dgm:t>
        <a:bodyPr/>
        <a:lstStyle/>
        <a:p>
          <a:endParaRPr lang="en-US"/>
        </a:p>
      </dgm:t>
    </dgm:pt>
    <dgm:pt modelId="{65E57CB2-3674-47CE-AD60-01DCF5F3098A}">
      <dgm:prSet/>
      <dgm:spPr/>
      <dgm:t>
        <a:bodyPr/>
        <a:lstStyle/>
        <a:p>
          <a:r>
            <a:rPr lang="en-US"/>
            <a:t>440-251-5381</a:t>
          </a:r>
        </a:p>
      </dgm:t>
    </dgm:pt>
    <dgm:pt modelId="{E35D7B41-4598-4CB8-8F80-6C84C7136274}" type="parTrans" cxnId="{BC0811A9-A7D1-4B3A-AEF2-D42E5AA442AD}">
      <dgm:prSet/>
      <dgm:spPr/>
      <dgm:t>
        <a:bodyPr/>
        <a:lstStyle/>
        <a:p>
          <a:endParaRPr lang="en-US"/>
        </a:p>
      </dgm:t>
    </dgm:pt>
    <dgm:pt modelId="{AF8617A2-A60D-4A86-9197-AA9C2309BD1A}" type="sibTrans" cxnId="{BC0811A9-A7D1-4B3A-AEF2-D42E5AA442AD}">
      <dgm:prSet/>
      <dgm:spPr/>
      <dgm:t>
        <a:bodyPr/>
        <a:lstStyle/>
        <a:p>
          <a:endParaRPr lang="en-US"/>
        </a:p>
      </dgm:t>
    </dgm:pt>
    <dgm:pt modelId="{9EDC7AB9-57F5-49CF-96AB-C8CC30C55F44}">
      <dgm:prSet/>
      <dgm:spPr/>
      <dgm:t>
        <a:bodyPr/>
        <a:lstStyle/>
        <a:p>
          <a:r>
            <a:rPr lang="en-US"/>
            <a:t>mikezuren@att.net</a:t>
          </a:r>
        </a:p>
      </dgm:t>
    </dgm:pt>
    <dgm:pt modelId="{44163E09-420D-42A8-A410-C5A4B49744A4}" type="parTrans" cxnId="{F4205AF3-49BC-48EE-8459-FF1F53469253}">
      <dgm:prSet/>
      <dgm:spPr/>
      <dgm:t>
        <a:bodyPr/>
        <a:lstStyle/>
        <a:p>
          <a:endParaRPr lang="en-US"/>
        </a:p>
      </dgm:t>
    </dgm:pt>
    <dgm:pt modelId="{F2A76154-46ED-490D-898C-2D5EAAB65AD5}" type="sibTrans" cxnId="{F4205AF3-49BC-48EE-8459-FF1F53469253}">
      <dgm:prSet/>
      <dgm:spPr/>
      <dgm:t>
        <a:bodyPr/>
        <a:lstStyle/>
        <a:p>
          <a:endParaRPr lang="en-US"/>
        </a:p>
      </dgm:t>
    </dgm:pt>
    <dgm:pt modelId="{EFCFB48A-2931-4510-943A-629074000AAE}" type="pres">
      <dgm:prSet presAssocID="{0CF8E939-9161-4773-AFB9-79FE96FBAC48}" presName="linear" presStyleCnt="0">
        <dgm:presLayoutVars>
          <dgm:animLvl val="lvl"/>
          <dgm:resizeHandles val="exact"/>
        </dgm:presLayoutVars>
      </dgm:prSet>
      <dgm:spPr/>
    </dgm:pt>
    <dgm:pt modelId="{2E2D0660-C40A-4C50-A0CD-7F30F60023F1}" type="pres">
      <dgm:prSet presAssocID="{EC3D4168-EDAA-4AD1-9859-537E3287CC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3C8D58-ED44-4930-BDBA-47949F8A5AA5}" type="pres">
      <dgm:prSet presAssocID="{5571C542-63EE-4AD6-B62C-79AD7B58A2E0}" presName="spacer" presStyleCnt="0"/>
      <dgm:spPr/>
    </dgm:pt>
    <dgm:pt modelId="{BA47E409-961F-457D-AABD-D6F117052188}" type="pres">
      <dgm:prSet presAssocID="{65E57CB2-3674-47CE-AD60-01DCF5F309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C88808-9FFE-46E3-A02A-F1E325FFA300}" type="pres">
      <dgm:prSet presAssocID="{AF8617A2-A60D-4A86-9197-AA9C2309BD1A}" presName="spacer" presStyleCnt="0"/>
      <dgm:spPr/>
    </dgm:pt>
    <dgm:pt modelId="{BEBAB185-DBBE-4B37-8DD6-C9CE775D6B98}" type="pres">
      <dgm:prSet presAssocID="{9EDC7AB9-57F5-49CF-96AB-C8CC30C55F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09C00E-C973-461D-A5D1-FAE99F00EC98}" type="presOf" srcId="{EC3D4168-EDAA-4AD1-9859-537E3287CC94}" destId="{2E2D0660-C40A-4C50-A0CD-7F30F60023F1}" srcOrd="0" destOrd="0" presId="urn:microsoft.com/office/officeart/2005/8/layout/vList2"/>
    <dgm:cxn modelId="{7C32921D-B2A5-433C-A8DC-56537E54DB54}" type="presOf" srcId="{9EDC7AB9-57F5-49CF-96AB-C8CC30C55F44}" destId="{BEBAB185-DBBE-4B37-8DD6-C9CE775D6B98}" srcOrd="0" destOrd="0" presId="urn:microsoft.com/office/officeart/2005/8/layout/vList2"/>
    <dgm:cxn modelId="{5AE20464-78CD-479C-AADC-3875A8E0E5B2}" type="presOf" srcId="{65E57CB2-3674-47CE-AD60-01DCF5F3098A}" destId="{BA47E409-961F-457D-AABD-D6F117052188}" srcOrd="0" destOrd="0" presId="urn:microsoft.com/office/officeart/2005/8/layout/vList2"/>
    <dgm:cxn modelId="{28985746-3ADF-42C1-B61D-F04672E11C40}" type="presOf" srcId="{0CF8E939-9161-4773-AFB9-79FE96FBAC48}" destId="{EFCFB48A-2931-4510-943A-629074000AAE}" srcOrd="0" destOrd="0" presId="urn:microsoft.com/office/officeart/2005/8/layout/vList2"/>
    <dgm:cxn modelId="{FD6EDFA2-B9F1-4440-9DA2-4234CE7CD0CF}" srcId="{0CF8E939-9161-4773-AFB9-79FE96FBAC48}" destId="{EC3D4168-EDAA-4AD1-9859-537E3287CC94}" srcOrd="0" destOrd="0" parTransId="{27094A8F-9305-49B6-8986-4CE59B2F0475}" sibTransId="{5571C542-63EE-4AD6-B62C-79AD7B58A2E0}"/>
    <dgm:cxn modelId="{BC0811A9-A7D1-4B3A-AEF2-D42E5AA442AD}" srcId="{0CF8E939-9161-4773-AFB9-79FE96FBAC48}" destId="{65E57CB2-3674-47CE-AD60-01DCF5F3098A}" srcOrd="1" destOrd="0" parTransId="{E35D7B41-4598-4CB8-8F80-6C84C7136274}" sibTransId="{AF8617A2-A60D-4A86-9197-AA9C2309BD1A}"/>
    <dgm:cxn modelId="{F4205AF3-49BC-48EE-8459-FF1F53469253}" srcId="{0CF8E939-9161-4773-AFB9-79FE96FBAC48}" destId="{9EDC7AB9-57F5-49CF-96AB-C8CC30C55F44}" srcOrd="2" destOrd="0" parTransId="{44163E09-420D-42A8-A410-C5A4B49744A4}" sibTransId="{F2A76154-46ED-490D-898C-2D5EAAB65AD5}"/>
    <dgm:cxn modelId="{45DADE2E-D19F-4C8D-9FAD-DAC8A0670479}" type="presParOf" srcId="{EFCFB48A-2931-4510-943A-629074000AAE}" destId="{2E2D0660-C40A-4C50-A0CD-7F30F60023F1}" srcOrd="0" destOrd="0" presId="urn:microsoft.com/office/officeart/2005/8/layout/vList2"/>
    <dgm:cxn modelId="{3439EAFF-3EB3-4673-B7D1-CFAFF29CADAE}" type="presParOf" srcId="{EFCFB48A-2931-4510-943A-629074000AAE}" destId="{253C8D58-ED44-4930-BDBA-47949F8A5AA5}" srcOrd="1" destOrd="0" presId="urn:microsoft.com/office/officeart/2005/8/layout/vList2"/>
    <dgm:cxn modelId="{B78D41BD-D243-41DF-B31D-9C6D1DF5991B}" type="presParOf" srcId="{EFCFB48A-2931-4510-943A-629074000AAE}" destId="{BA47E409-961F-457D-AABD-D6F117052188}" srcOrd="2" destOrd="0" presId="urn:microsoft.com/office/officeart/2005/8/layout/vList2"/>
    <dgm:cxn modelId="{4BB70164-E46B-41B0-9CAC-11DB6D7CB57C}" type="presParOf" srcId="{EFCFB48A-2931-4510-943A-629074000AAE}" destId="{A1C88808-9FFE-46E3-A02A-F1E325FFA300}" srcOrd="3" destOrd="0" presId="urn:microsoft.com/office/officeart/2005/8/layout/vList2"/>
    <dgm:cxn modelId="{28669FD0-660D-4CF2-BE76-3511894E8ADB}" type="presParOf" srcId="{EFCFB48A-2931-4510-943A-629074000AAE}" destId="{BEBAB185-DBBE-4B37-8DD6-C9CE775D6B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49F6-B8C2-43ED-A8A1-DCBF8BF0D196}">
      <dsp:nvSpPr>
        <dsp:cNvPr id="0" name=""/>
        <dsp:cNvSpPr/>
      </dsp:nvSpPr>
      <dsp:spPr>
        <a:xfrm>
          <a:off x="0" y="0"/>
          <a:ext cx="11489352" cy="619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Ohio House Bill 124</a:t>
          </a:r>
        </a:p>
      </dsp:txBody>
      <dsp:txXfrm>
        <a:off x="0" y="0"/>
        <a:ext cx="11489352" cy="3345550"/>
      </dsp:txXfrm>
    </dsp:sp>
    <dsp:sp modelId="{3463BEB2-7696-47FA-B61E-B1508D85022F}">
      <dsp:nvSpPr>
        <dsp:cNvPr id="0" name=""/>
        <dsp:cNvSpPr/>
      </dsp:nvSpPr>
      <dsp:spPr>
        <a:xfrm>
          <a:off x="0" y="3221640"/>
          <a:ext cx="5744675" cy="2849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Control over sales data selection:  </a:t>
          </a:r>
        </a:p>
      </dsp:txBody>
      <dsp:txXfrm>
        <a:off x="0" y="3221640"/>
        <a:ext cx="5744675" cy="2849912"/>
      </dsp:txXfrm>
    </dsp:sp>
    <dsp:sp modelId="{9F1DBD22-A4C4-432A-8139-5BE3ABDCBC84}">
      <dsp:nvSpPr>
        <dsp:cNvPr id="0" name=""/>
        <dsp:cNvSpPr/>
      </dsp:nvSpPr>
      <dsp:spPr>
        <a:xfrm>
          <a:off x="5744676" y="3221640"/>
          <a:ext cx="5744675" cy="2849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Gives auditors the primary role in deciding which recent home sales data is included to track market trends and set new values.</a:t>
          </a:r>
        </a:p>
      </dsp:txBody>
      <dsp:txXfrm>
        <a:off x="5744676" y="3221640"/>
        <a:ext cx="5744675" cy="284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0660-C40A-4C50-A0CD-7F30F60023F1}">
      <dsp:nvSpPr>
        <dsp:cNvPr id="0" name=""/>
        <dsp:cNvSpPr/>
      </dsp:nvSpPr>
      <dsp:spPr>
        <a:xfrm>
          <a:off x="0" y="112716"/>
          <a:ext cx="6085857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Michael Zuren, PhD</a:t>
          </a:r>
        </a:p>
      </dsp:txBody>
      <dsp:txXfrm>
        <a:off x="58771" y="171487"/>
        <a:ext cx="5968315" cy="1086387"/>
      </dsp:txXfrm>
    </dsp:sp>
    <dsp:sp modelId="{BA47E409-961F-457D-AABD-D6F117052188}">
      <dsp:nvSpPr>
        <dsp:cNvPr id="0" name=""/>
        <dsp:cNvSpPr/>
      </dsp:nvSpPr>
      <dsp:spPr>
        <a:xfrm>
          <a:off x="0" y="1457766"/>
          <a:ext cx="6085857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440-251-5381</a:t>
          </a:r>
        </a:p>
      </dsp:txBody>
      <dsp:txXfrm>
        <a:off x="58771" y="1516537"/>
        <a:ext cx="5968315" cy="1086387"/>
      </dsp:txXfrm>
    </dsp:sp>
    <dsp:sp modelId="{BEBAB185-DBBE-4B37-8DD6-C9CE775D6B98}">
      <dsp:nvSpPr>
        <dsp:cNvPr id="0" name=""/>
        <dsp:cNvSpPr/>
      </dsp:nvSpPr>
      <dsp:spPr>
        <a:xfrm>
          <a:off x="0" y="2802816"/>
          <a:ext cx="6085857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mikezuren@att.net</a:t>
          </a:r>
        </a:p>
      </dsp:txBody>
      <dsp:txXfrm>
        <a:off x="58771" y="2861587"/>
        <a:ext cx="5968315" cy="108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0720" y="952320"/>
            <a:ext cx="10790880" cy="101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15680" y="2433600"/>
            <a:ext cx="5386560" cy="639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39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1F3D9-FB17-4558-A57B-2FB4D539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6BE5-F8C8-405A-B06C-DFAD306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3950-D579-463F-9071-E571B5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ABF-1203-4C5E-A626-733DFEEC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23F-D45B-4DF2-9551-B9C70E794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9B44-3BCB-4859-9BCC-33750137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94993-37A8-4AAD-A006-ECC1223F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7C5A7-D884-4551-8F5B-9E3031FE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E366-4AE4-4970-83E4-2CAFA125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A10D-DA10-414B-8502-5FC1B2FB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58C07-85CE-4DD5-80B4-9AA5ECA0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BE05-C922-4249-94BA-F06B539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3A3B7-59B1-49CA-B665-B54D0299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DEDC-C44F-494E-AAD2-CA361EA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  <p:sldLayoutId id="2147483695" r:id="rId14"/>
    <p:sldLayoutId id="2147483696" r:id="rId15"/>
    <p:sldLayoutId id="2147483697" r:id="rId16"/>
    <p:sldLayoutId id="214748369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5D6B-2C76-E94A-AA42-05DB53F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617F56-A451-55FF-F0C6-2AD97872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0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03A0-CEC5-731D-0815-8BBC463BE5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8AF5658-A2CB-189B-FFCB-104E86E43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26096"/>
              </p:ext>
            </p:extLst>
          </p:nvPr>
        </p:nvGraphicFramePr>
        <p:xfrm>
          <a:off x="412136" y="400049"/>
          <a:ext cx="11489352" cy="619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0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11A459-BBB2-A908-B9C8-59A7289B64F7}"/>
              </a:ext>
            </a:extLst>
          </p:cNvPr>
          <p:cNvSpPr txBox="1"/>
          <p:nvPr/>
        </p:nvSpPr>
        <p:spPr>
          <a:xfrm>
            <a:off x="1071563" y="400049"/>
            <a:ext cx="11120437" cy="4943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129: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Requires fixed-sum levies (like many school emergency levies)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latin typeface="+mj-lt"/>
                <a:ea typeface="+mj-ea"/>
                <a:cs typeface="+mj-cs"/>
              </a:rPr>
              <a:t>to be included in the calculation of a school district's 20-mill floor, which can help lower tax rates.</a:t>
            </a:r>
          </a:p>
        </p:txBody>
      </p:sp>
    </p:spTree>
    <p:extLst>
      <p:ext uri="{BB962C8B-B14F-4D97-AF65-F5344CB8AC3E}">
        <p14:creationId xmlns:p14="http://schemas.microsoft.com/office/powerpoint/2010/main" val="278840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8791-DD6C-7623-F167-CCBE2E99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77" y="479361"/>
            <a:ext cx="9923770" cy="1438762"/>
          </a:xfrm>
        </p:spPr>
        <p:txBody>
          <a:bodyPr>
            <a:normAutofit/>
          </a:bodyPr>
          <a:lstStyle/>
          <a:p>
            <a:r>
              <a:rPr lang="en-US" sz="4000" dirty="0"/>
              <a:t>HB 129 Primarily lowers property taxes by curbing unvoted tax increases: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27972-9597-3D9A-58A8-960830342F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004" y="2414588"/>
            <a:ext cx="9923770" cy="3429000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Under prior law, certain levies (like emergency, substitute, incremental growth, conversion levies, and the property tax portion of combined levies) did </a:t>
            </a:r>
            <a:r>
              <a:rPr lang="en-US" sz="3600" b="1" dirty="0"/>
              <a:t>NOT</a:t>
            </a:r>
            <a:r>
              <a:rPr lang="en-US" sz="3600" dirty="0"/>
              <a:t> count toward this floor.  This allowed districts to collect additional revenue from rising property values without </a:t>
            </a:r>
            <a:r>
              <a:rPr lang="en-US" sz="3600" b="1" dirty="0"/>
              <a:t>new</a:t>
            </a:r>
            <a:r>
              <a:rPr lang="en-US" sz="3600" dirty="0"/>
              <a:t> levies.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28EB9-7C46-D6EA-C29A-76FE623CC1B6}"/>
              </a:ext>
            </a:extLst>
          </p:cNvPr>
          <p:cNvSpPr txBox="1"/>
          <p:nvPr/>
        </p:nvSpPr>
        <p:spPr>
          <a:xfrm>
            <a:off x="1239528" y="628650"/>
            <a:ext cx="10676248" cy="5782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186: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Establishes an "Inflation Cap Credit" for school district property taxes, linking growth to the rate of inflation. It also phases out the general 10% non-business credit and gradually increases the owner-occupied credit for homeowners living in their homes.</a:t>
            </a:r>
          </a:p>
        </p:txBody>
      </p:sp>
    </p:spTree>
    <p:extLst>
      <p:ext uri="{BB962C8B-B14F-4D97-AF65-F5344CB8AC3E}">
        <p14:creationId xmlns:p14="http://schemas.microsoft.com/office/powerpoint/2010/main" val="156371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645B-9399-1E91-821F-8A37B8B9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239485"/>
            <a:ext cx="8053429" cy="5878285"/>
          </a:xfrm>
        </p:spPr>
        <p:txBody>
          <a:bodyPr>
            <a:noAutofit/>
          </a:bodyPr>
          <a:lstStyle/>
          <a:p>
            <a:r>
              <a:rPr lang="en-US" sz="4500" dirty="0"/>
              <a:t>HB 186</a:t>
            </a:r>
            <a:br>
              <a:rPr lang="en-US" sz="4000" dirty="0"/>
            </a:br>
            <a:br>
              <a:rPr lang="en-US" sz="4000" dirty="0"/>
            </a:br>
            <a:r>
              <a:rPr lang="en-US" sz="4200" dirty="0"/>
              <a:t>In short:  Your school taxes can’t rise more than inflation without a vote of the people (for the parts affected by this floor).  </a:t>
            </a:r>
            <a:br>
              <a:rPr lang="en-US" sz="4200" dirty="0"/>
            </a:br>
            <a:r>
              <a:rPr lang="en-US" sz="4200" dirty="0"/>
              <a:t>If they would, you get a credit to bring it back down.</a:t>
            </a:r>
          </a:p>
        </p:txBody>
      </p:sp>
    </p:spTree>
    <p:extLst>
      <p:ext uri="{BB962C8B-B14F-4D97-AF65-F5344CB8AC3E}">
        <p14:creationId xmlns:p14="http://schemas.microsoft.com/office/powerpoint/2010/main" val="322991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6E480-714C-9D82-AC5D-CB57DD38D35C}"/>
              </a:ext>
            </a:extLst>
          </p:cNvPr>
          <p:cNvSpPr txBox="1"/>
          <p:nvPr/>
        </p:nvSpPr>
        <p:spPr>
          <a:xfrm>
            <a:off x="1168089" y="828675"/>
            <a:ext cx="10604811" cy="5196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309: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Expands the authority of county budget commissions to allow them to review and potentially reduce property tax rates if they determine collections are "unnecessary" or "excessive," even for voter-approved levies.</a:t>
            </a:r>
          </a:p>
        </p:txBody>
      </p:sp>
    </p:spTree>
    <p:extLst>
      <p:ext uri="{BB962C8B-B14F-4D97-AF65-F5344CB8AC3E}">
        <p14:creationId xmlns:p14="http://schemas.microsoft.com/office/powerpoint/2010/main" val="322415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03033-B2BE-0372-BBB4-D6F890872A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2" y="566058"/>
            <a:ext cx="10513247" cy="56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HB 309</a:t>
            </a:r>
          </a:p>
          <a:p>
            <a:endParaRPr lang="en-US" sz="3000" dirty="0"/>
          </a:p>
          <a:p>
            <a:r>
              <a:rPr lang="en-US" sz="3000" b="1" dirty="0"/>
              <a:t>County Budget Commission </a:t>
            </a:r>
            <a:r>
              <a:rPr lang="en-US" sz="3000" dirty="0"/>
              <a:t>(usually the county auditor, treasurer, and prosecutor or a tax official).</a:t>
            </a:r>
          </a:p>
          <a:p>
            <a:endParaRPr lang="en-US" sz="3000" dirty="0"/>
          </a:p>
          <a:p>
            <a:r>
              <a:rPr lang="en-US" sz="3000" dirty="0"/>
              <a:t>HB 309 expands their authority:  They can now review and </a:t>
            </a:r>
            <a:r>
              <a:rPr lang="en-US" sz="3000" b="1" dirty="0"/>
              <a:t>reduce</a:t>
            </a:r>
            <a:r>
              <a:rPr lang="en-US" sz="3000" dirty="0"/>
              <a:t> the tax rate (millage) on voted levies if the money collected is seen as </a:t>
            </a:r>
            <a:r>
              <a:rPr lang="en-US" sz="3000" b="1" dirty="0"/>
              <a:t>“unnecessary”</a:t>
            </a:r>
            <a:r>
              <a:rPr lang="en-US" sz="3000" dirty="0"/>
              <a:t> (more than really needed after accounting for reserves and other income) or </a:t>
            </a:r>
            <a:r>
              <a:rPr lang="en-US" sz="3000" b="1" dirty="0"/>
              <a:t>“excessive” </a:t>
            </a:r>
            <a:r>
              <a:rPr lang="en-US" sz="3000" dirty="0"/>
              <a:t>(higher rate than required for normal services).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952D2-4E39-AD49-7D5C-3C783C1DEC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2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A7C7B-83CB-1853-AE0D-D67C8A01A1F4}"/>
              </a:ext>
            </a:extLst>
          </p:cNvPr>
          <p:cNvSpPr txBox="1"/>
          <p:nvPr/>
        </p:nvSpPr>
        <p:spPr>
          <a:xfrm>
            <a:off x="1082364" y="1400175"/>
            <a:ext cx="10647673" cy="4625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335: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Limits revenue increases from "inside millage" (taxes local governments collect without voter approval) due to reappraisals or updates, capping the growth to the rate of inflation</a:t>
            </a:r>
            <a:r>
              <a:rPr lang="en-US" sz="5000" dirty="0">
                <a:latin typeface="+mj-lt"/>
                <a:ea typeface="+mj-ea"/>
                <a:cs typeface="+mj-cs"/>
              </a:rPr>
              <a:t>.</a:t>
            </a:r>
            <a:endParaRPr lang="en-US" sz="50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570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6" name="Picture 5" descr="C:\Users\sfalkenberg\AppData\Local\Microsoft\Windows\INetCache\Content.MSO\60619FED.tmp">
            <a:extLst>
              <a:ext uri="{FF2B5EF4-FFF2-40B4-BE49-F238E27FC236}">
                <a16:creationId xmlns:a16="http://schemas.microsoft.com/office/drawing/2014/main" id="{89FD69D7-C834-4B2B-B3E8-FC24118CAB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06" y="350823"/>
            <a:ext cx="6648076" cy="271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CAC94-CA9A-4E43-88C7-A984872B7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410339"/>
            <a:ext cx="4261045" cy="423582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1BBB5D-026E-4AAE-86FE-8E9F81EA0EB4}"/>
              </a:ext>
            </a:extLst>
          </p:cNvPr>
          <p:cNvGraphicFramePr>
            <a:graphicFrameLocks noGrp="1"/>
          </p:cNvGraphicFramePr>
          <p:nvPr/>
        </p:nvGraphicFramePr>
        <p:xfrm>
          <a:off x="4840941" y="3528250"/>
          <a:ext cx="7054851" cy="281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3776">
                  <a:extLst>
                    <a:ext uri="{9D8B030D-6E8A-4147-A177-3AD203B41FA5}">
                      <a16:colId xmlns:a16="http://schemas.microsoft.com/office/drawing/2014/main" val="2662524595"/>
                    </a:ext>
                  </a:extLst>
                </a:gridCol>
                <a:gridCol w="3331075">
                  <a:extLst>
                    <a:ext uri="{9D8B030D-6E8A-4147-A177-3AD203B41FA5}">
                      <a16:colId xmlns:a16="http://schemas.microsoft.com/office/drawing/2014/main" val="2806758801"/>
                    </a:ext>
                  </a:extLst>
                </a:gridCol>
              </a:tblGrid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New 12 month payment plan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>
                          <a:effectLst/>
                          <a:latin typeface="Arial Rounded MT Bold" panose="020F0704030504030204" pitchFamily="34" charset="0"/>
                        </a:rPr>
                        <a:t>Homestead &amp; VA tax credits</a:t>
                      </a:r>
                      <a:endParaRPr lang="en-US" sz="2400" kern="100" spc="50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55558255"/>
                  </a:ext>
                </a:extLst>
              </a:tr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Financial Literacy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Identity Theft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223947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5FD10C5F-5179-4F59-B190-80DED5E11CD1">
            <a:extLst>
              <a:ext uri="{FF2B5EF4-FFF2-40B4-BE49-F238E27FC236}">
                <a16:creationId xmlns:a16="http://schemas.microsoft.com/office/drawing/2014/main" id="{7DD40B15-0435-4B65-BE71-78E269F6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20" y="152680"/>
            <a:ext cx="8660187" cy="62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7F3EB-45E2-49B4-AED8-74BB453F1610}"/>
              </a:ext>
            </a:extLst>
          </p:cNvPr>
          <p:cNvSpPr txBox="1"/>
          <p:nvPr/>
        </p:nvSpPr>
        <p:spPr>
          <a:xfrm>
            <a:off x="295836" y="152680"/>
            <a:ext cx="295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Tax </a:t>
            </a:r>
          </a:p>
          <a:p>
            <a:r>
              <a:rPr lang="en-US" sz="6600" dirty="0"/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127610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77D509-D1D1-8CF0-9705-C4BD0778EA9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071243" y="68263"/>
            <a:ext cx="10032052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F8E47B5-FC0A-1DB1-6C36-BFBF55DA76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4B75A-D797-43D4-8F30-CF1F76F5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" y="0"/>
            <a:ext cx="1129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695D3-372B-4552-98EF-8BA73570D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D1617-8675-46CA-96AA-3FAAFE49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83203"/>
            <a:ext cx="11876742" cy="66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5B2C8-A5AD-4652-834E-9403699E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" y="97070"/>
            <a:ext cx="11846859" cy="66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96A6D-52DA-4376-A6B6-74A3174D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% Discount">
            <a:extLst>
              <a:ext uri="{FF2B5EF4-FFF2-40B4-BE49-F238E27FC236}">
                <a16:creationId xmlns:a16="http://schemas.microsoft.com/office/drawing/2014/main" id="{923366A8-26B6-4A63-8973-DA5A56EA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3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3075" name="Picture 3" descr="C931CAB2-3336-4561-B3B1-AE3FAC198142">
            <a:extLst>
              <a:ext uri="{FF2B5EF4-FFF2-40B4-BE49-F238E27FC236}">
                <a16:creationId xmlns:a16="http://schemas.microsoft.com/office/drawing/2014/main" id="{D91F0FA3-06CF-4DB5-94E8-BD95E33A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36" y="94129"/>
            <a:ext cx="8905763" cy="67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3259D-9582-44AE-A1BC-1F45DF7E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34" y="0"/>
            <a:ext cx="774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7E60B-5D7E-42B0-BFE6-525689C3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5537F-E738-46D6-A507-55AB4D65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4BCE-63F9-4BEC-2577-1C2FEE6188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51BBB-F860-8F50-0F7D-03174D681FFC}"/>
              </a:ext>
            </a:extLst>
          </p:cNvPr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AF910-A370-23E3-9223-A1A48498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12" y="0"/>
            <a:ext cx="553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2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70C44-8D66-40EF-8CD5-878FBD57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D119F-FFE3-41E7-8934-C457AE21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23CC7-2838-43EC-BE69-6386BB71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E6303-6511-44B0-B7FF-F2E5D25F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4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dentity theft Stock Photos, Royalty Free Identity theft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924" y="348792"/>
            <a:ext cx="9492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Identity Theft Explained</a:t>
            </a:r>
          </a:p>
          <a:p>
            <a:pPr algn="ctr"/>
            <a:endParaRPr lang="en-US" sz="4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Identity theft occurs when a </a:t>
            </a:r>
            <a:r>
              <a:rPr lang="en-US" sz="4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criminal steals your personal information and uses it without your permission</a:t>
            </a:r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, looking to steal your money, data and other personal assets.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1AD15-DBE3-4DA1-A20C-7A23A160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94" y="-1"/>
            <a:ext cx="8779409" cy="68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779929"/>
            <a:ext cx="11503612" cy="47333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If you’re a victim: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Contact Federal Trade Commission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IdentityTheft.gov</a:t>
            </a:r>
          </a:p>
        </p:txBody>
      </p:sp>
    </p:spTree>
    <p:extLst>
      <p:ext uri="{BB962C8B-B14F-4D97-AF65-F5344CB8AC3E}">
        <p14:creationId xmlns:p14="http://schemas.microsoft.com/office/powerpoint/2010/main" val="16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16A1F-FBB8-478A-83BF-210734AE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79013"/>
            <a:ext cx="11604812" cy="65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6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7C2B3-64EE-4EF6-B942-339D5D22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5810"/>
            <a:ext cx="11806517" cy="6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8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BACFE-293A-4950-808A-15977778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609CA-0E35-39B0-2F51-5C71F3AC98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14E1F-B531-8BFA-203C-FAAFE65CD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703"/>
            <a:ext cx="12192000" cy="50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3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B8344-71AD-4FB2-BE32-6829ECC9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83204"/>
            <a:ext cx="11914094" cy="67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6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BC997-492D-4534-80D2-05383321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7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A7314-915A-4318-AF9B-53B23E82E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" y="0"/>
            <a:ext cx="12097871" cy="68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17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893" y="514737"/>
            <a:ext cx="2749727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6A80F1-54DF-F744-5B9A-84528988B7E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27893" y="2057400"/>
            <a:ext cx="2749727" cy="4119563"/>
          </a:xfr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F656576-7F04-93BF-DAD0-487CFEB154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A7184F18-BA79-7215-7B3A-D58925C5D3A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66972376"/>
              </p:ext>
            </p:extLst>
          </p:nvPr>
        </p:nvGraphicFramePr>
        <p:xfrm>
          <a:off x="5191727" y="2057401"/>
          <a:ext cx="6085857" cy="411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94483-AC93-8899-4E83-CF7365C396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FEF87-AFA3-DD34-C2EC-651E9E3C8B9A}"/>
              </a:ext>
            </a:extLst>
          </p:cNvPr>
          <p:cNvSpPr txBox="1"/>
          <p:nvPr/>
        </p:nvSpPr>
        <p:spPr>
          <a:xfrm>
            <a:off x="1088571" y="1153885"/>
            <a:ext cx="106586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does this mean for you?</a:t>
            </a:r>
          </a:p>
          <a:p>
            <a:pPr algn="ctr"/>
            <a:r>
              <a:rPr lang="en-US" sz="15000" b="1" dirty="0"/>
              <a:t>=</a:t>
            </a:r>
          </a:p>
          <a:p>
            <a:pPr algn="ctr"/>
            <a:r>
              <a:rPr lang="en-US" sz="6600" dirty="0"/>
              <a:t>Let’s calculate</a:t>
            </a:r>
          </a:p>
        </p:txBody>
      </p:sp>
    </p:spTree>
    <p:extLst>
      <p:ext uri="{BB962C8B-B14F-4D97-AF65-F5344CB8AC3E}">
        <p14:creationId xmlns:p14="http://schemas.microsoft.com/office/powerpoint/2010/main" val="66337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z="3800" kern="1200" dirty="0">
                <a:latin typeface="+mj-lt"/>
                <a:ea typeface="+mj-ea"/>
                <a:cs typeface="+mj-cs"/>
              </a:rPr>
              <a:t>Ohio Property Tax – Deep Dive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720FD0-8DD4-CE3E-8E1E-115DB10F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2" b="49752"/>
          <a:stretch>
            <a:fillRect/>
          </a:stretch>
        </p:blipFill>
        <p:spPr bwMode="auto">
          <a:xfrm>
            <a:off x="1468814" y="2066731"/>
            <a:ext cx="6452876" cy="38675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7994D-1E29-29F5-0338-A01E0530DB05}"/>
              </a:ext>
            </a:extLst>
          </p:cNvPr>
          <p:cNvSpPr txBox="1"/>
          <p:nvPr/>
        </p:nvSpPr>
        <p:spPr>
          <a:xfrm>
            <a:off x="8169196" y="2066731"/>
            <a:ext cx="3108391" cy="3867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3000" dirty="0"/>
              <a:t>The Impact on Ohio’s Future for All Ages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2000" dirty="0"/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Presented by: 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Michael Zuren, PhD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Lake County Treasurer</a:t>
            </a:r>
          </a:p>
        </p:txBody>
      </p:sp>
      <p:sp>
        <p:nvSpPr>
          <p:cNvPr id="1031" name="Slide Number Placeholder 4">
            <a:extLst>
              <a:ext uri="{FF2B5EF4-FFF2-40B4-BE49-F238E27FC236}">
                <a16:creationId xmlns:a16="http://schemas.microsoft.com/office/drawing/2014/main" id="{9B1AD9E7-7560-B180-800B-947DCE9AC0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F102-2899-C469-63DE-0D4E95CA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Lake County Doubles the Homestead Exemption and Owner-Occupancy Credit (2026 only)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1D85F-4B73-48A5-B674-E61C16D6C1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8814" y="2066731"/>
            <a:ext cx="6452876" cy="38675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Owner-Occupancy</a:t>
            </a:r>
          </a:p>
          <a:p>
            <a:r>
              <a:rPr lang="en-US" sz="3000" dirty="0"/>
              <a:t>2.5% reduction doubled to </a:t>
            </a:r>
            <a:r>
              <a:rPr lang="en-US" sz="3000" b="1" dirty="0"/>
              <a:t>5%</a:t>
            </a:r>
            <a:r>
              <a:rPr lang="en-US" sz="3000" dirty="0"/>
              <a:t> on qualifying levies on certain property taxes for anyone who owns and lives in their home as their primary residence</a:t>
            </a:r>
          </a:p>
          <a:p>
            <a:r>
              <a:rPr lang="en-US" sz="3000" u="sng" dirty="0"/>
              <a:t>Using local county funds</a:t>
            </a:r>
            <a:r>
              <a:rPr lang="en-US" sz="3000" dirty="0"/>
              <a:t> (no state reimbursement for the extra amount)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CC3B-6667-CDC8-30C0-E5D2CD1BB8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69196" y="2066731"/>
            <a:ext cx="3108391" cy="386753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Homestead Exemption</a:t>
            </a:r>
          </a:p>
          <a:p>
            <a:r>
              <a:rPr lang="en-US" sz="3000" dirty="0"/>
              <a:t>For qualifying seniors (65+), permanently disabled people, or surviving spouses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FCD48-BEF1-5276-1EB4-1FACC3F0E3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AI-generated content may be incorrect.">
            <a:extLst>
              <a:ext uri="{FF2B5EF4-FFF2-40B4-BE49-F238E27FC236}">
                <a16:creationId xmlns:a16="http://schemas.microsoft.com/office/drawing/2014/main" id="{9259E58F-7ED6-428A-A8AF-4471497A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15" y="68263"/>
            <a:ext cx="9602107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FE6757A-1EFF-AAC5-7765-1910ABD34F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7875C2-BBBF-C8CF-47D0-D819F3EC6199}"/>
              </a:ext>
            </a:extLst>
          </p:cNvPr>
          <p:cNvSpPr txBox="1"/>
          <p:nvPr/>
        </p:nvSpPr>
        <p:spPr>
          <a:xfrm>
            <a:off x="1260465" y="1457325"/>
            <a:ext cx="10583873" cy="3357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New Property Tax Laws: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600450" algn="l"/>
              </a:tabLst>
            </a:pPr>
            <a:endParaRPr lang="en-US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HB 124: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Gives county auditors more oversight in determining property valuations and modifies the process for sales-assessment ratio studies.</a:t>
            </a:r>
          </a:p>
        </p:txBody>
      </p:sp>
      <p:sp>
        <p:nvSpPr>
          <p:cNvPr id="15" name="Slide Number Placeholder 4" hidden="1">
            <a:extLst>
              <a:ext uri="{FF2B5EF4-FFF2-40B4-BE49-F238E27FC236}">
                <a16:creationId xmlns:a16="http://schemas.microsoft.com/office/drawing/2014/main" id="{C260122F-6027-0D84-922A-CEF4235E46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20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230e9df3-be65-4c73-a93b-d1236ebd677e"/>
    <ds:schemaRef ds:uri="http://schemas.openxmlformats.org/package/2006/metadata/core-properties"/>
    <ds:schemaRef ds:uri="http://schemas.microsoft.com/sharepoint/v3"/>
    <ds:schemaRef ds:uri="71af3243-3dd4-4a8d-8c0d-dd76da1f02a5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{359A96AA-22A5-47CE-B387-3D3088044E30}TF3977e381-cba5-49b1-ba43-b5d865517af907ebbda9_win32-372d4d6ae720</Template>
  <TotalTime>630</TotalTime>
  <Words>599</Words>
  <Application>Microsoft Office PowerPoint</Application>
  <PresentationFormat>Widescreen</PresentationFormat>
  <Paragraphs>65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Arial Rounded MT Bold</vt:lpstr>
      <vt:lpstr>Calibri</vt:lpstr>
      <vt:lpstr>Tisa Offc Serif Pro</vt:lpstr>
      <vt:lpstr>Univers Light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Ohio Property Tax – Deep Dive</vt:lpstr>
      <vt:lpstr>Lake County Doubles the Homestead Exemption and Owner-Occupancy Credit (2026 only)</vt:lpstr>
      <vt:lpstr>PowerPoint Presentation</vt:lpstr>
      <vt:lpstr>PowerPoint Presentation</vt:lpstr>
      <vt:lpstr>PowerPoint Presentation</vt:lpstr>
      <vt:lpstr>PowerPoint Presentation</vt:lpstr>
      <vt:lpstr>HB 129 Primarily lowers property taxes by curbing unvoted tax increases:</vt:lpstr>
      <vt:lpstr>PowerPoint Presentation</vt:lpstr>
      <vt:lpstr>HB 186  In short:  Your school taxes can’t rise more than inflation without a vote of the people (for the parts affected by this floor).   If they would, you get a credit to bring it back down.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you’re a victim:  Contact Federal Trade Commission  IdentityTheft.gov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Falkenberg, Sherri</dc:creator>
  <cp:lastModifiedBy>Falkenberg, Sherri</cp:lastModifiedBy>
  <cp:revision>57</cp:revision>
  <cp:lastPrinted>2026-01-22T14:58:30Z</cp:lastPrinted>
  <dcterms:created xsi:type="dcterms:W3CDTF">2025-09-25T16:27:16Z</dcterms:created>
  <dcterms:modified xsi:type="dcterms:W3CDTF">2026-05-27T18:39:45Z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2025-09-25T16:48:01Z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941c2c40-6900-4cab-bc64-fe4a7b0c1bfa</vt:lpwstr>
  </property>
  <property fmtid="{D5CDD505-2E9C-101B-9397-08002B2CF9AE}" pid="8" name="MSIP_Label_defa4170-0d19-0005-0004-bc88714345d2_ActionId">
    <vt:lpwstr>8109ac61-d58f-4054-b14d-b6b9fa0d85f3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