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30" r:id="rId9"/>
    <p:sldId id="263" r:id="rId10"/>
    <p:sldId id="264" r:id="rId11"/>
    <p:sldId id="265" r:id="rId12"/>
    <p:sldId id="266" r:id="rId13"/>
    <p:sldId id="334" r:id="rId14"/>
    <p:sldId id="331" r:id="rId15"/>
    <p:sldId id="332" r:id="rId16"/>
    <p:sldId id="335" r:id="rId17"/>
    <p:sldId id="336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268" r:id="rId27"/>
    <p:sldId id="269" r:id="rId28"/>
    <p:sldId id="270" r:id="rId29"/>
    <p:sldId id="273" r:id="rId30"/>
    <p:sldId id="274" r:id="rId31"/>
    <p:sldId id="275" r:id="rId32"/>
    <p:sldId id="276" r:id="rId33"/>
    <p:sldId id="277" r:id="rId34"/>
    <p:sldId id="278" r:id="rId35"/>
    <p:sldId id="280" r:id="rId36"/>
    <p:sldId id="281" r:id="rId37"/>
    <p:sldId id="282" r:id="rId38"/>
    <p:sldId id="283" r:id="rId39"/>
    <p:sldId id="284" r:id="rId40"/>
    <p:sldId id="286" r:id="rId41"/>
    <p:sldId id="287" r:id="rId42"/>
    <p:sldId id="292" r:id="rId43"/>
    <p:sldId id="289" r:id="rId44"/>
    <p:sldId id="285" r:id="rId45"/>
  </p:sldIdLst>
  <p:sldSz cx="9144000" cy="5143500" type="screen16x9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4" d="100"/>
          <a:sy n="124" d="100"/>
        </p:scale>
        <p:origin x="9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986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1687" y="552837"/>
            <a:ext cx="3480314" cy="4055318"/>
          </a:xfrm>
        </p:spPr>
        <p:txBody>
          <a:bodyPr lIns="0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791346" y="552837"/>
            <a:ext cx="3337284" cy="4055318"/>
          </a:xfrm>
        </p:spPr>
        <p:txBody>
          <a:bodyPr lIns="0" tIns="0" rIns="0" bIns="0" anchor="ctr">
            <a:norm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1pPr>
            <a:lvl2pPr marL="51435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2pPr>
            <a:lvl3pPr marL="8572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3pPr>
            <a:lvl4pPr marL="12001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4pPr>
            <a:lvl5pPr marL="1543050" indent="-171450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5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471" y="0"/>
            <a:ext cx="0" cy="44577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58200" y="0"/>
            <a:ext cx="68580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09103" y="4457701"/>
            <a:ext cx="726737" cy="488934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8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61F3D9-FB17-4558-A57B-2FB4D539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2EEC-B946-4AA3-B3CE-E01D1EB9105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E6BE5-F8C8-405A-B06C-DFAD306D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53950-D579-463F-9071-E571B50B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19569-76CC-4090-8E20-B98F1320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0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4880"/>
            <a:ext cx="1828800" cy="388620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828800" y="4754880"/>
            <a:ext cx="1828800" cy="388620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0" y="4754880"/>
            <a:ext cx="1828800" cy="388620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0" y="4754880"/>
            <a:ext cx="1828800" cy="388620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15200" y="4754880"/>
            <a:ext cx="1828800" cy="388620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675120" y="-822960"/>
            <a:ext cx="3108960" cy="3108960"/>
          </a:xfrm>
          <a:prstGeom prst="ellipse">
            <a:avLst/>
          </a:prstGeom>
          <a:solidFill>
            <a:srgbClr val="7C4D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589520" y="1463040"/>
            <a:ext cx="2011680" cy="2011680"/>
          </a:xfrm>
          <a:prstGeom prst="ellipse">
            <a:avLst/>
          </a:prstGeom>
          <a:solidFill>
            <a:srgbClr val="0FB5A6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3200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Ohio Property Tax</a:t>
            </a:r>
            <a:endParaRPr lang="en-US" sz="4600" dirty="0"/>
          </a:p>
        </p:txBody>
      </p:sp>
      <p:sp>
        <p:nvSpPr>
          <p:cNvPr id="10" name="Text 8"/>
          <p:cNvSpPr txBox="1"/>
          <p:nvPr/>
        </p:nvSpPr>
        <p:spPr>
          <a:xfrm>
            <a:off x="619760" y="108585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C5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the November 2026 Lake County Ballot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09600" y="197485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Impact on Ohio’s Future for All Ages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19760" y="31775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Michael Zuren, PhD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County Treasurer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3972560" y="3429000"/>
            <a:ext cx="4805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0FB5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 County Council on Aging</a:t>
            </a:r>
            <a:endParaRPr lang="en-US" sz="3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848689-00A5-C94C-8BF7-42452241F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415" y="493986"/>
            <a:ext cx="2630545" cy="26149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Property Taxes Are Calculated in Ohio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19659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1B2A6B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44168"/>
            <a:ext cx="82296" cy="1380744"/>
          </a:xfrm>
          <a:prstGeom prst="rect">
            <a:avLst/>
          </a:prstGeom>
          <a:solidFill>
            <a:srgbClr val="1B2A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 Appraised Value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828800"/>
            <a:ext cx="17282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county auditor's estimate of market value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2514600" y="1234440"/>
            <a:ext cx="19659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7C4D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514600" y="1344168"/>
            <a:ext cx="82296" cy="1380744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274320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C4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 Assessed Value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771893" y="187452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 of appraised value, reduced by credits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617720" y="1234440"/>
            <a:ext cx="19659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6B6B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17720" y="1344168"/>
            <a:ext cx="82296" cy="1380744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484632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Millage Rate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875013" y="1849821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Voted levies, less reduction factors &amp; credits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720840" y="1234440"/>
            <a:ext cx="19659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3AA0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720840" y="1344168"/>
            <a:ext cx="82296" cy="1380744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94944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A0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 Final Tax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949440" y="1849821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Assessed value × effective rate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11480" y="3108960"/>
            <a:ext cx="8321040" cy="1417320"/>
          </a:xfrm>
          <a:prstGeom prst="roundRect">
            <a:avLst>
              <a:gd name="adj" fmla="val 7742"/>
            </a:avLst>
          </a:prstGeom>
          <a:solidFill>
            <a:srgbClr val="1B2A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0080" y="32004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C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35204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$300,000</a:t>
            </a:r>
            <a:endParaRPr lang="en-US" sz="26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023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FE9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Appraised value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2606040" y="35204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$105,000</a:t>
            </a:r>
            <a:endParaRPr lang="en-US" sz="2600" dirty="0"/>
          </a:p>
        </p:txBody>
      </p:sp>
      <p:sp>
        <p:nvSpPr>
          <p:cNvPr id="26" name="Text 24"/>
          <p:cNvSpPr txBox="1"/>
          <p:nvPr/>
        </p:nvSpPr>
        <p:spPr>
          <a:xfrm>
            <a:off x="2606040" y="4023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FE9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Assessed value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4663440" y="35204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~40 mills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4663440" y="4023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FE9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 rate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720840" y="35204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$4,200</a:t>
            </a:r>
            <a:endParaRPr lang="en-US" sz="2600" dirty="0"/>
          </a:p>
        </p:txBody>
      </p:sp>
      <p:sp>
        <p:nvSpPr>
          <p:cNvPr id="30" name="Text 28"/>
          <p:cNvSpPr txBox="1"/>
          <p:nvPr/>
        </p:nvSpPr>
        <p:spPr>
          <a:xfrm>
            <a:off x="6720840" y="4023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FE9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tax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the Lake County Ballot: November 2026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80160"/>
            <a:ext cx="1965960" cy="2103120"/>
          </a:xfrm>
          <a:prstGeom prst="roundRect">
            <a:avLst>
              <a:gd name="adj" fmla="val 6977"/>
            </a:avLst>
          </a:prstGeom>
          <a:solidFill>
            <a:srgbClr val="FF6B6B"/>
          </a:solidFill>
          <a:ln/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411480" y="141732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7744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2514600" y="1280160"/>
            <a:ext cx="1965960" cy="2103120"/>
          </a:xfrm>
          <a:prstGeom prst="roundRect">
            <a:avLst>
              <a:gd name="adj" fmla="val 6977"/>
            </a:avLst>
          </a:prstGeom>
          <a:solidFill>
            <a:srgbClr val="0FB5A6"/>
          </a:solidFill>
          <a:ln/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2514600" y="141732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2651760" y="237744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tax levies (8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renewals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 additional)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617720" y="1280160"/>
            <a:ext cx="1965960" cy="2103120"/>
          </a:xfrm>
          <a:prstGeom prst="roundRect">
            <a:avLst>
              <a:gd name="adj" fmla="val 6977"/>
            </a:avLst>
          </a:prstGeom>
          <a:solidFill>
            <a:srgbClr val="3AA0FF"/>
          </a:solidFill>
          <a:ln/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17720" y="141732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4754880" y="237744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taxes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720840" y="1280160"/>
            <a:ext cx="1965960" cy="2103120"/>
          </a:xfrm>
          <a:prstGeom prst="roundRect">
            <a:avLst>
              <a:gd name="adj" fmla="val 6977"/>
            </a:avLst>
          </a:prstGeom>
          <a:solidFill>
            <a:srgbClr val="7C4DFF"/>
          </a:solidFill>
          <a:ln/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720840" y="141732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400" dirty="0"/>
          </a:p>
        </p:txBody>
      </p:sp>
      <p:sp>
        <p:nvSpPr>
          <p:cNvPr id="16" name="Text 14"/>
          <p:cNvSpPr txBox="1"/>
          <p:nvPr/>
        </p:nvSpPr>
        <p:spPr>
          <a:xfrm>
            <a:off x="6858000" y="237744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other: 2 Sunday-sales options, 1 village ordinance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749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every issue, with what it asks and what it costs per $100,000 of county auditor’s market value. Issue numbers match the ballot list.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School District Issues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097280"/>
          <a:ext cx="8503920" cy="2947416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Request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Purpose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Starts / Term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Kirtland Local (7 pcts + Geauga)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4.36-mill renewal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$2,278,636/yr · $134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operating expenses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2027, first due 2028 · 5 yrs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Mentor Exempted Village (45 pcts + Geauga)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3.5-mill ADDITIONAL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$9,613,354/yr · $123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expenses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2026, first due 2027 · 5 yrs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Painesville City Local (9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1.25% income tax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expenses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1, 2027 · continuing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Riverside Local (30 pcts + Geauga)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income tax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expenses &amp; permanent improvements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1, 2027 · continuing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Willoughby-Eastlake City (49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0.75% income tax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expenses &amp; permanent improvements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1, 2027 · continuing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320040" y="-457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City &amp; Township Levies (all renewals)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051560"/>
          <a:ext cx="8503920" cy="3995928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4D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Jurisdiction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4D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Request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4D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Purpose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4D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4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Eastlake City (12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 mills · $575,463/yr · $16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operating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2027, due 2028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Kirtland City (4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0.85 mill · $156,412/yr · $11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Senior citizen &amp; community recreation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2026, due 2027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Willoughby City (18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mills · $1,267,480/yr · $37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Streets, roads &amp; bridges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2026, due 2027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Willoughby City (18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 mill · $157,186/yr · $3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expenses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2026, due 2027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Willowick City (9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mill · $70,824/yr · $5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Parks &amp; recreation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2026, due 2027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Concord Township (15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 mills · $1,795,434/yr · $49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2027, due 2028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Madison Township (10 pcts)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 mills · $587,707/yr · $33 per $100k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2027, due 2028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64008" marB="64008" anchor="ctr">
                    <a:lnL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3"/>
          <p:cNvSpPr txBox="1"/>
          <p:nvPr/>
        </p:nvSpPr>
        <p:spPr>
          <a:xfrm>
            <a:off x="6480153" y="594360"/>
            <a:ext cx="266384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are 5-year levies.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Sunday Sales &amp; a Village Ordinance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402336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FF6B6B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44168"/>
            <a:ext cx="82296" cy="1335024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· Eastlake Ward 1, Precinct 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3736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option: Sunday sale of wine &amp; mixed beverages by Vine Gas LLC (D-6 permit), 33610–33650 Vine St.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709160" y="1234440"/>
            <a:ext cx="402336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3AA0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09160" y="1344168"/>
            <a:ext cx="82296" cy="1335024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93776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A0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 · Willowick Ward 3, Precinct C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73736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option: Sunday sale of wine &amp; mixed beverages by Lakeshore Gas LLC (D-6 permit), 29000 Lakeshore Blvd.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1480" y="3017520"/>
            <a:ext cx="832104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7C4D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1480" y="3127248"/>
            <a:ext cx="82296" cy="1335024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0080" y="310896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C4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· Perry Village (by petition)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520440"/>
            <a:ext cx="7955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amend Chapter 133.01 to set the Village Fiscal Officer’s duties before the village signs agreements with a hyperscale data center involving tax abatements, PILOT programs, or special tax designation.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2A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Tax Breaks Doubled (2026 only)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80160"/>
            <a:ext cx="402336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0FB5A6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89888"/>
            <a:ext cx="82296" cy="2798064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3716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B5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Owner-Occupancy Credit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83080"/>
            <a:ext cx="36576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2.5% reduction doubles to 5% on qualifying levies for anyone who owns and lives in their home as their primary residence.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with local county funds; the state does not reimburse the extra amount.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709160" y="1280160"/>
            <a:ext cx="402336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FFC53D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09160" y="1389888"/>
            <a:ext cx="82296" cy="2798064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937760" y="13716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C5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Homestead Exemption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946168" y="1764792"/>
            <a:ext cx="36576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to qualifying </a:t>
            </a:r>
            <a:r>
              <a:rPr lang="en-US" sz="20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</a:t>
            </a: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(65+), permanently disabled people, and surviving </a:t>
            </a:r>
            <a:r>
              <a:rPr lang="en-US" sz="20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spouses</a:t>
            </a: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exemption is doubled for 2026.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&#10;&#10;AI-generated content may be incorrect.">
            <a:extLst>
              <a:ext uri="{FF2B5EF4-FFF2-40B4-BE49-F238E27FC236}">
                <a16:creationId xmlns:a16="http://schemas.microsoft.com/office/drawing/2014/main" id="{9259E58F-7ED6-428A-A8AF-4471497A4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62" y="51198"/>
            <a:ext cx="7201580" cy="5041106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EFE6757A-1EFF-AAC5-7765-1910ABD34FA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spcAft>
                <a:spcPts val="450"/>
              </a:spcAft>
            </a:pPr>
            <a:fld id="{18D65601-5AE2-46FC-B138-694DDD2B510D}" type="slidenum">
              <a:rPr lang="en-US" smtClean="0"/>
              <a:pPr>
                <a:spcAft>
                  <a:spcPts val="45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New Ohio Property Tax Laws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188720"/>
            <a:ext cx="269748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6B6B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20040" y="1298448"/>
            <a:ext cx="82296" cy="1380744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128016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124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69164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county auditor oversight of property valuations; changes sales-assessment ratio studies.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154680" y="1188720"/>
            <a:ext cx="269748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0FB5A6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154680" y="1298448"/>
            <a:ext cx="82296" cy="1380744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383280" y="128016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B5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129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169164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Fixed-sum levies now count toward a school district’s 20-mill floor, which can help lower rates.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89320" y="1188720"/>
            <a:ext cx="269748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3AA0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989320" y="1298448"/>
            <a:ext cx="82296" cy="1380744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217920" y="128016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AA0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186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0" y="16916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r>
              <a:rPr lang="en-US" sz="15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Inflation Cap Credit” for school taxes; phases out the 10% non-business credit; grows the owner-occupied credit.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20040" y="2926080"/>
            <a:ext cx="411480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7C4D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3035808"/>
            <a:ext cx="82296" cy="1380744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548640" y="301752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C4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309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42900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County budget commissions can review and reduce rates if collections are “unnecessary” or “excessive,” even on voted levies.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572000" y="2926080"/>
            <a:ext cx="411480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E0A100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572000" y="3035808"/>
            <a:ext cx="82296" cy="1380744"/>
          </a:xfrm>
          <a:prstGeom prst="rect">
            <a:avLst/>
          </a:prstGeom>
          <a:solidFill>
            <a:srgbClr val="E0A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800600" y="301752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A1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335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4800600" y="342900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 revenue growth from inside millage (no vote) at the rate of inflation after reappraisals.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Plain English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0FB5A6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44168"/>
            <a:ext cx="82296" cy="1380744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B5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129 · Curbing unvoted increases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373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Before, some levies didn’t count toward the 20-mill floor, so districts could collect more as values rose without a new levy. Now more of them count.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09160" y="123444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3AA0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09160" y="1344168"/>
            <a:ext cx="82296" cy="1380744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93776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A0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186 · Inflation cap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7373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school taxes can’t rise more than inflation without a vote of the people. If they would, you get a credit to bring it back down.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11480" y="301752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7C4D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1480" y="3127248"/>
            <a:ext cx="82296" cy="1380744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0080" y="3108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C4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309 · Budget commission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520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 (usually auditor, treasurer, and prosecutor) can cut the rate on voted levies if the money is more than needed.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709160" y="301752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E0A100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709160" y="3127248"/>
            <a:ext cx="82296" cy="1380744"/>
          </a:xfrm>
          <a:prstGeom prst="rect">
            <a:avLst/>
          </a:prstGeom>
          <a:solidFill>
            <a:srgbClr val="E0A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937760" y="3108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0A1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HB 124 &amp; HB 335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937760" y="3520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Auditors get more say over which home sales set values, and inside-millage growth is held to inflation.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1148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from the Lake County Treasurer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FB5A6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44168"/>
            <a:ext cx="82296" cy="1152144"/>
          </a:xfrm>
          <a:prstGeom prst="rect">
            <a:avLst/>
          </a:prstGeom>
          <a:solidFill>
            <a:srgbClr val="0FB5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B5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12-Month Payment Plan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35508" y="173736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way to spread out your tax bill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4709160" y="123444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3AA0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09160" y="1344168"/>
            <a:ext cx="82296" cy="1152144"/>
          </a:xfrm>
          <a:prstGeom prst="rect">
            <a:avLst/>
          </a:prstGeom>
          <a:solidFill>
            <a:srgbClr val="3AA0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93776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AA0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Homestead &amp; VA Tax Credits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958780" y="1719072"/>
            <a:ext cx="313954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out if you qualify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411480" y="278892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7C4D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1480" y="2898648"/>
            <a:ext cx="82296" cy="1152144"/>
          </a:xfrm>
          <a:prstGeom prst="rect">
            <a:avLst/>
          </a:prstGeom>
          <a:solidFill>
            <a:srgbClr val="7C4D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0080" y="28803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C4D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Literacy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2918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to build money know-how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709160" y="278892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6B6B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709160" y="2898648"/>
            <a:ext cx="82296" cy="1152144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937760" y="28803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Identity Theft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4937760" y="3291840"/>
            <a:ext cx="365760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 to protect yourself</a:t>
            </a:r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DFC8BF-3EE4-55A8-BF68-AB3F20717D91}"/>
              </a:ext>
            </a:extLst>
          </p:cNvPr>
          <p:cNvSpPr txBox="1"/>
          <p:nvPr/>
        </p:nvSpPr>
        <p:spPr>
          <a:xfrm>
            <a:off x="4858615" y="1981620"/>
            <a:ext cx="3880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by contacting the Auditor’s office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B2A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64008"/>
          </a:xfrm>
          <a:prstGeom prst="rect">
            <a:avLst/>
          </a:prstGeom>
          <a:solidFill>
            <a:srgbClr val="FFC5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Identity Theft Explained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475488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FF6B6B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344168"/>
            <a:ext cx="82296" cy="2889504"/>
          </a:xfrm>
          <a:prstGeom prst="rect">
            <a:avLst/>
          </a:prstGeom>
          <a:solidFill>
            <a:srgbClr val="FF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3258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it is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37360"/>
            <a:ext cx="43891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dirty="0">
                <a:solidFill>
                  <a:srgbClr val="1F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theft occurs when a criminal steals your personal information and uses it without your permission, looking to steal your money, data and other personal assets.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5440680" y="1234440"/>
            <a:ext cx="3291840" cy="3108960"/>
          </a:xfrm>
          <a:prstGeom prst="roundRect">
            <a:avLst>
              <a:gd name="adj" fmla="val 3529"/>
            </a:avLst>
          </a:prstGeom>
          <a:solidFill>
            <a:srgbClr val="1B2A6B"/>
          </a:solidFill>
          <a:ln/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669280" y="1417320"/>
            <a:ext cx="2834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C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you’re a victim</a:t>
            </a:r>
            <a:endParaRPr lang="en-US" sz="1800" dirty="0"/>
          </a:p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the Federal Trade Commission</a:t>
            </a:r>
            <a:endParaRPr lang="en-US" sz="1800" dirty="0"/>
          </a:p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2200" b="1" dirty="0">
                <a:solidFill>
                  <a:srgbClr val="0FB5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IdentityTheft.gov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21AD15-DBE3-4DA1-A20C-7A23A1605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446" y="0"/>
            <a:ext cx="6584557" cy="515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5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D119F-FFE3-41E7-8934-C457AE211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69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123CC7-2838-43EC-BE69-6386BB71B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09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Practical Ways to Save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411480" y="1122502"/>
            <a:ext cx="4114800" cy="566777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548640" y="121386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097280" y="118643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Property Taxes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97280" y="141960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Homestead Exemption + local piggyback</a:t>
            </a:r>
            <a:endParaRPr lang="en-US" sz="975" dirty="0"/>
          </a:p>
        </p:txBody>
      </p:sp>
      <p:sp>
        <p:nvSpPr>
          <p:cNvPr id="11" name="Shape 9"/>
          <p:cNvSpPr/>
          <p:nvPr/>
        </p:nvSpPr>
        <p:spPr>
          <a:xfrm>
            <a:off x="411480" y="1851660"/>
            <a:ext cx="4114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2" name="Text 10"/>
          <p:cNvSpPr/>
          <p:nvPr/>
        </p:nvSpPr>
        <p:spPr>
          <a:xfrm>
            <a:off x="548640" y="200253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097280" y="197510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Utility Bills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20827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HEAP, PIPP+ &amp; water/sewer discounts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411480" y="2640330"/>
            <a:ext cx="4114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6" name="Text 14"/>
          <p:cNvSpPr/>
          <p:nvPr/>
        </p:nvSpPr>
        <p:spPr>
          <a:xfrm>
            <a:off x="548640" y="279120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1097280" y="276377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Food Costs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97280" y="299694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Meals on Wheels, SNAP, Farmers’ Market</a:t>
            </a:r>
            <a:endParaRPr lang="en-US" sz="975" dirty="0"/>
          </a:p>
        </p:txBody>
      </p:sp>
      <p:sp>
        <p:nvSpPr>
          <p:cNvPr id="19" name="Shape 17"/>
          <p:cNvSpPr/>
          <p:nvPr/>
        </p:nvSpPr>
        <p:spPr>
          <a:xfrm>
            <a:off x="411480" y="3429000"/>
            <a:ext cx="4114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0" name="Text 18"/>
          <p:cNvSpPr/>
          <p:nvPr/>
        </p:nvSpPr>
        <p:spPr>
          <a:xfrm>
            <a:off x="548640" y="357987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097280" y="355244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/ Low-Cost Rides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97280" y="378561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Laketran Seniors on the Go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4800600" y="1062990"/>
            <a:ext cx="4114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4" name="Text 22"/>
          <p:cNvSpPr/>
          <p:nvPr/>
        </p:nvSpPr>
        <p:spPr>
          <a:xfrm>
            <a:off x="4937760" y="121386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5486400" y="118643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Healthcare Costs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486400" y="141960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Medicare counseling, equipment loans</a:t>
            </a:r>
            <a:endParaRPr lang="en-US" sz="975" dirty="0"/>
          </a:p>
        </p:txBody>
      </p:sp>
      <p:sp>
        <p:nvSpPr>
          <p:cNvPr id="27" name="Shape 25"/>
          <p:cNvSpPr/>
          <p:nvPr/>
        </p:nvSpPr>
        <p:spPr>
          <a:xfrm>
            <a:off x="4800600" y="1851660"/>
            <a:ext cx="4114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8" name="Text 26"/>
          <p:cNvSpPr/>
          <p:nvPr/>
        </p:nvSpPr>
        <p:spPr>
          <a:xfrm>
            <a:off x="4937760" y="200253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5486400" y="197510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Help &amp; Repairs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486400" y="220827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Hands, homemaker services</a:t>
            </a:r>
            <a:endParaRPr lang="en-US" sz="975" dirty="0"/>
          </a:p>
        </p:txBody>
      </p:sp>
      <p:sp>
        <p:nvSpPr>
          <p:cNvPr id="31" name="Shape 29"/>
          <p:cNvSpPr/>
          <p:nvPr/>
        </p:nvSpPr>
        <p:spPr>
          <a:xfrm>
            <a:off x="4800600" y="2640330"/>
            <a:ext cx="4114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2" name="Text 30"/>
          <p:cNvSpPr/>
          <p:nvPr/>
        </p:nvSpPr>
        <p:spPr>
          <a:xfrm>
            <a:off x="4937760" y="2791206"/>
            <a:ext cx="4800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5486400" y="2763774"/>
            <a:ext cx="32232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Statewide Discounts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486400" y="2996946"/>
            <a:ext cx="32232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Golden Buckeye Card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Homestead Exemption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411480" y="925830"/>
            <a:ext cx="82296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the taxable value of your home and save hundreds each year.</a:t>
            </a:r>
            <a:endParaRPr lang="en-US" sz="1125" dirty="0"/>
          </a:p>
        </p:txBody>
      </p:sp>
      <p:sp>
        <p:nvSpPr>
          <p:cNvPr id="8" name="Shape 6"/>
          <p:cNvSpPr/>
          <p:nvPr/>
        </p:nvSpPr>
        <p:spPr>
          <a:xfrm>
            <a:off x="411480" y="1303020"/>
            <a:ext cx="4114800" cy="315468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" name="Shape 7"/>
          <p:cNvSpPr/>
          <p:nvPr/>
        </p:nvSpPr>
        <p:spPr>
          <a:xfrm>
            <a:off x="411480" y="1303020"/>
            <a:ext cx="102870" cy="3154680"/>
          </a:xfrm>
          <a:prstGeom prst="rect">
            <a:avLst/>
          </a:prstGeom>
          <a:solidFill>
            <a:srgbClr val="B85C5C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0" name="Text 8"/>
          <p:cNvSpPr/>
          <p:nvPr/>
        </p:nvSpPr>
        <p:spPr>
          <a:xfrm>
            <a:off x="685800" y="1440180"/>
            <a:ext cx="363474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b="1" kern="0" spc="150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QUALIFIES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685800" y="1748790"/>
            <a:ext cx="3634740" cy="2537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65+ (or turn 65 by year-end)</a:t>
            </a:r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permanently &amp; totally disabled</a:t>
            </a:r>
            <a:endParaRPr lang="en-US" sz="1125" dirty="0"/>
          </a:p>
          <a:p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and occupy the home as your</a:t>
            </a:r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residence</a:t>
            </a:r>
            <a:endParaRPr lang="en-US" sz="1125" dirty="0"/>
          </a:p>
          <a:p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limit (applicant + spouse):</a:t>
            </a:r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$40,000 for 2025 applications</a:t>
            </a:r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$41,000 for 2026 applications</a:t>
            </a:r>
            <a:endParaRPr lang="en-US" sz="1125" dirty="0"/>
          </a:p>
          <a:p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pre-2014 recipients are</a:t>
            </a:r>
            <a:endParaRPr lang="en-US" sz="1125" dirty="0"/>
          </a:p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grandfathered without income test</a:t>
            </a:r>
            <a:endParaRPr lang="en-US" sz="1125" dirty="0"/>
          </a:p>
        </p:txBody>
      </p:sp>
      <p:sp>
        <p:nvSpPr>
          <p:cNvPr id="12" name="Shape 10"/>
          <p:cNvSpPr/>
          <p:nvPr/>
        </p:nvSpPr>
        <p:spPr>
          <a:xfrm>
            <a:off x="4732020" y="1303020"/>
            <a:ext cx="3977640" cy="3154680"/>
          </a:xfrm>
          <a:prstGeom prst="roundRect">
            <a:avLst>
              <a:gd name="adj" fmla="val 2174"/>
            </a:avLst>
          </a:prstGeom>
          <a:solidFill>
            <a:srgbClr val="D9EFE5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3" name="Text 11"/>
          <p:cNvSpPr/>
          <p:nvPr/>
        </p:nvSpPr>
        <p:spPr>
          <a:xfrm>
            <a:off x="4972050" y="1474470"/>
            <a:ext cx="35661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b="1" kern="0" spc="1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BENEFIT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4972050" y="17830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Exempts ~$26,200–$29,000 of appraised value (higher for certain disabled veterans).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4972050" y="2537460"/>
            <a:ext cx="35661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County “piggyback”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972050" y="284607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Doubles the average state benefit — often from ~$500 to ~$1,000 annually for many households.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4972050" y="3703320"/>
            <a:ext cx="356616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Apply: Lake County Auditor (SmartFile or form). Local doubling is automatic once approved.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Cut Utility Bills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11480" y="1062990"/>
            <a:ext cx="2743200" cy="3429000"/>
          </a:xfrm>
          <a:prstGeom prst="roundRect">
            <a:avLst>
              <a:gd name="adj" fmla="val 2500"/>
            </a:avLst>
          </a:prstGeom>
          <a:solidFill>
            <a:srgbClr val="FADDDD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582930" y="1234440"/>
            <a:ext cx="24003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HEAP &amp; PIPP+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82930" y="1783080"/>
            <a:ext cx="24003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with heating and electric bills. Income limit ~175% of federal poverty level.</a:t>
            </a:r>
            <a:endParaRPr lang="en-US" sz="1050" dirty="0"/>
          </a:p>
          <a:p>
            <a:endParaRPr lang="en-US" sz="1050" dirty="0"/>
          </a:p>
          <a:p>
            <a:r>
              <a:rPr lang="en-US" sz="10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Apply: energyhelp.ohio.gov, 1-800-282-0880, or Lake County DJFS / Lifeline Inc.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91840" y="1062990"/>
            <a:ext cx="2743200" cy="3429000"/>
          </a:xfrm>
          <a:prstGeom prst="roundRect">
            <a:avLst>
              <a:gd name="adj" fmla="val 2500"/>
            </a:avLst>
          </a:prstGeom>
          <a:solidFill>
            <a:srgbClr val="D9EFE5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1" name="Text 9"/>
          <p:cNvSpPr/>
          <p:nvPr/>
        </p:nvSpPr>
        <p:spPr>
          <a:xfrm>
            <a:off x="3463290" y="1234440"/>
            <a:ext cx="24003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&amp; Sewer 30% Off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63290" y="1783080"/>
            <a:ext cx="24003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 to owner-occupants age 65+ who also receive the Homestead Exemption.</a:t>
            </a:r>
            <a:endParaRPr lang="en-US" sz="1050" dirty="0"/>
          </a:p>
          <a:p>
            <a:endParaRPr lang="en-US" sz="1050" dirty="0"/>
          </a:p>
          <a:p>
            <a:r>
              <a:rPr lang="en-US" sz="10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440-350-2070 or lakecountyohio.gov/utilities.</a:t>
            </a:r>
            <a:endParaRPr lang="en-US" sz="1050" dirty="0"/>
          </a:p>
          <a:p>
            <a:r>
              <a:rPr lang="en-US" sz="10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cities (e.g. Willowick) offer extra sewer discounts.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72200" y="1062990"/>
            <a:ext cx="2743200" cy="3429000"/>
          </a:xfrm>
          <a:prstGeom prst="roundRect">
            <a:avLst>
              <a:gd name="adj" fmla="val 2500"/>
            </a:avLst>
          </a:prstGeom>
          <a:solidFill>
            <a:srgbClr val="FBECC2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4" name="Text 12"/>
          <p:cNvSpPr/>
          <p:nvPr/>
        </p:nvSpPr>
        <p:spPr>
          <a:xfrm>
            <a:off x="6343650" y="1234440"/>
            <a:ext cx="24003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Weatherization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343650" y="1783080"/>
            <a:ext cx="24003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programs that reduce energy use through insulation, sealing, and efficiency upgrades — lowering bills permanently.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Reduce Food Costs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11480" y="102870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8" name="Shape 6"/>
          <p:cNvSpPr/>
          <p:nvPr/>
        </p:nvSpPr>
        <p:spPr>
          <a:xfrm>
            <a:off x="582930" y="1268730"/>
            <a:ext cx="308610" cy="308610"/>
          </a:xfrm>
          <a:prstGeom prst="ellipse">
            <a:avLst/>
          </a:prstGeom>
          <a:solidFill>
            <a:srgbClr val="F5C6C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9" name="Text 7"/>
          <p:cNvSpPr/>
          <p:nvPr/>
        </p:nvSpPr>
        <p:spPr>
          <a:xfrm>
            <a:off x="582930" y="1268730"/>
            <a:ext cx="3086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062990" y="1131570"/>
            <a:ext cx="740664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Meals on Wheels &amp; Lunch Places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62990" y="1371600"/>
            <a:ext cx="7406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Home-delivered and congregate meals at senior centers through Lake County Council on Aging (LCCOA) for age 60+. Nutritious meals Mon–Fri (weekend options available) plus a safety check.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1480" y="188595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3" name="Shape 11"/>
          <p:cNvSpPr/>
          <p:nvPr/>
        </p:nvSpPr>
        <p:spPr>
          <a:xfrm>
            <a:off x="582930" y="2125980"/>
            <a:ext cx="308610" cy="308610"/>
          </a:xfrm>
          <a:prstGeom prst="ellipse">
            <a:avLst/>
          </a:prstGeom>
          <a:solidFill>
            <a:srgbClr val="BEE3D4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4" name="Text 12"/>
          <p:cNvSpPr/>
          <p:nvPr/>
        </p:nvSpPr>
        <p:spPr>
          <a:xfrm>
            <a:off x="582930" y="2125980"/>
            <a:ext cx="3086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062990" y="1988820"/>
            <a:ext cx="740664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 &amp; Benefits Screening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62990" y="2228850"/>
            <a:ext cx="7406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assistance benefits. Screening available through LCCOA and Lake County Department of Job &amp; Family Services.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11480" y="274320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8" name="Shape 16"/>
          <p:cNvSpPr/>
          <p:nvPr/>
        </p:nvSpPr>
        <p:spPr>
          <a:xfrm>
            <a:off x="582930" y="2983230"/>
            <a:ext cx="308610" cy="308610"/>
          </a:xfrm>
          <a:prstGeom prst="ellipse">
            <a:avLst/>
          </a:prstGeom>
          <a:solidFill>
            <a:srgbClr val="F5C6C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9" name="Text 17"/>
          <p:cNvSpPr/>
          <p:nvPr/>
        </p:nvSpPr>
        <p:spPr>
          <a:xfrm>
            <a:off x="582930" y="2983230"/>
            <a:ext cx="3086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62990" y="2846070"/>
            <a:ext cx="740664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Senior Farmers’ Market Nutrition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62990" y="3086100"/>
            <a:ext cx="7406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$50 in vouchers for local produce for income-eligible seniors (roughly under 185% of poverty level). Distributed via LCCOA; reapply each year.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11480" y="360045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3" name="Shape 21"/>
          <p:cNvSpPr/>
          <p:nvPr/>
        </p:nvSpPr>
        <p:spPr>
          <a:xfrm>
            <a:off x="582930" y="3840480"/>
            <a:ext cx="308610" cy="308610"/>
          </a:xfrm>
          <a:prstGeom prst="ellipse">
            <a:avLst/>
          </a:prstGeom>
          <a:solidFill>
            <a:srgbClr val="BEE3D4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24" name="Text 22"/>
          <p:cNvSpPr/>
          <p:nvPr/>
        </p:nvSpPr>
        <p:spPr>
          <a:xfrm>
            <a:off x="582930" y="3840480"/>
            <a:ext cx="3086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1062990" y="3703320"/>
            <a:ext cx="740664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Shopper Program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2990" y="3943350"/>
            <a:ext cx="740664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LCCOA also offers a grocery shopper program to help seniors who need assistance getting to the store.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Free or Low-Cost Transportation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11480" y="1062990"/>
            <a:ext cx="8298180" cy="3429000"/>
          </a:xfrm>
          <a:prstGeom prst="roundRect">
            <a:avLst>
              <a:gd name="adj" fmla="val 2400"/>
            </a:avLst>
          </a:prstGeom>
          <a:solidFill>
            <a:srgbClr val="C9DDEB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685800" y="1268730"/>
            <a:ext cx="7543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Laketran Seniors on the Go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800" y="1714500"/>
            <a:ext cx="75438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7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Dial-a-Ride (door-to-door) service plus expanded rides on local fixed routes (1–9) for eligible seniors.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754380" y="2386584"/>
            <a:ext cx="150876" cy="150876"/>
          </a:xfrm>
          <a:prstGeom prst="ellipse">
            <a:avLst/>
          </a:prstGeom>
          <a:solidFill>
            <a:srgbClr val="3D2E2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1" name="Text 9"/>
          <p:cNvSpPr/>
          <p:nvPr/>
        </p:nvSpPr>
        <p:spPr>
          <a:xfrm>
            <a:off x="1062990" y="2331720"/>
            <a:ext cx="720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Reserve in advance (1–12 days ahead)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54380" y="2729484"/>
            <a:ext cx="150876" cy="150876"/>
          </a:xfrm>
          <a:prstGeom prst="ellipse">
            <a:avLst/>
          </a:prstGeom>
          <a:solidFill>
            <a:srgbClr val="3D2E2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3" name="Text 11"/>
          <p:cNvSpPr/>
          <p:nvPr/>
        </p:nvSpPr>
        <p:spPr>
          <a:xfrm>
            <a:off x="1062990" y="2674620"/>
            <a:ext cx="720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440-354-6100 or visit laketran.com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54380" y="3072384"/>
            <a:ext cx="150876" cy="150876"/>
          </a:xfrm>
          <a:prstGeom prst="ellipse">
            <a:avLst/>
          </a:prstGeom>
          <a:solidFill>
            <a:srgbClr val="3D2E2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5" name="Text 13"/>
          <p:cNvSpPr/>
          <p:nvPr/>
        </p:nvSpPr>
        <p:spPr>
          <a:xfrm>
            <a:off x="1062990" y="3017520"/>
            <a:ext cx="720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a reduced-fare application with proof of eligibility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54380" y="3415284"/>
            <a:ext cx="150876" cy="150876"/>
          </a:xfrm>
          <a:prstGeom prst="ellipse">
            <a:avLst/>
          </a:prstGeom>
          <a:solidFill>
            <a:srgbClr val="3D2E2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1062990" y="3360420"/>
            <a:ext cx="720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Saves money on gas, maintenance, and rideshares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54380" y="3758184"/>
            <a:ext cx="150876" cy="150876"/>
          </a:xfrm>
          <a:prstGeom prst="ellipse">
            <a:avLst/>
          </a:prstGeom>
          <a:solidFill>
            <a:srgbClr val="3D2E26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9" name="Text 17"/>
          <p:cNvSpPr/>
          <p:nvPr/>
        </p:nvSpPr>
        <p:spPr>
          <a:xfrm>
            <a:off x="1062990" y="3703320"/>
            <a:ext cx="720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reduce isolation and stay independent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Lower Healthcare &amp; Medical Costs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11480" y="1028700"/>
            <a:ext cx="4183380" cy="161163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617220" y="1200150"/>
            <a:ext cx="3771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OSHIIP Medicare Counseling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17220" y="1611630"/>
            <a:ext cx="3771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Unbiased plan advice and help with Medicare Savings Programs or Extra Help (prescription drug cost reductions) via LCCOA or Western Reserve Area Agency on Aging.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766310" y="1028700"/>
            <a:ext cx="4183380" cy="161163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1" name="Text 9"/>
          <p:cNvSpPr/>
          <p:nvPr/>
        </p:nvSpPr>
        <p:spPr>
          <a:xfrm>
            <a:off x="4972050" y="1200150"/>
            <a:ext cx="3771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Equipment Lending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72050" y="1611630"/>
            <a:ext cx="3771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loan of donated items such as walkers, wheelchairs, and tub seats through LCCOA.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11480" y="2777490"/>
            <a:ext cx="4183380" cy="161163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4" name="Text 12"/>
          <p:cNvSpPr/>
          <p:nvPr/>
        </p:nvSpPr>
        <p:spPr>
          <a:xfrm>
            <a:off x="617220" y="2948940"/>
            <a:ext cx="3771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 Financial Assistance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17220" y="3360420"/>
            <a:ext cx="3771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 available at University Hospitals Lake Health and Cleveland Clinic Mentor locations.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66310" y="2777490"/>
            <a:ext cx="4183380" cy="161163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4972050" y="2948940"/>
            <a:ext cx="3771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In-Home / Homemaker Services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972050" y="3360420"/>
            <a:ext cx="3771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Non-medical in-home care or homemaker services on a sliding fee scale through LCCOA for those who don’t qualify for Medicaid waivers.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Help with Home Maintenance &amp; Daily Tasks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11480" y="960120"/>
            <a:ext cx="82296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costly paid services by using free or sliding-scale local programs.</a:t>
            </a:r>
            <a:endParaRPr lang="en-US" sz="1125" dirty="0"/>
          </a:p>
        </p:txBody>
      </p:sp>
      <p:sp>
        <p:nvSpPr>
          <p:cNvPr id="8" name="Shape 6"/>
          <p:cNvSpPr/>
          <p:nvPr/>
        </p:nvSpPr>
        <p:spPr>
          <a:xfrm>
            <a:off x="411480" y="1371600"/>
            <a:ext cx="2743200" cy="30175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" name="Text 7"/>
          <p:cNvSpPr/>
          <p:nvPr/>
        </p:nvSpPr>
        <p:spPr>
          <a:xfrm>
            <a:off x="582930" y="1577340"/>
            <a:ext cx="24003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Hands for Seniors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82930" y="2125980"/>
            <a:ext cx="24003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Lifeline Inc.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82930" y="2468880"/>
            <a:ext cx="24003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volunteer assistance with minor repairs, outdoor tasks, errands, and more for independent seniors age 60+.</a:t>
            </a:r>
            <a:endParaRPr lang="en-US" sz="1125" dirty="0"/>
          </a:p>
        </p:txBody>
      </p:sp>
      <p:sp>
        <p:nvSpPr>
          <p:cNvPr id="12" name="Shape 10"/>
          <p:cNvSpPr/>
          <p:nvPr/>
        </p:nvSpPr>
        <p:spPr>
          <a:xfrm>
            <a:off x="3291840" y="1371600"/>
            <a:ext cx="2743200" cy="3017520"/>
          </a:xfrm>
          <a:prstGeom prst="roundRect">
            <a:avLst>
              <a:gd name="adj" fmla="val 2500"/>
            </a:avLst>
          </a:prstGeom>
          <a:solidFill>
            <a:srgbClr val="D9EFE5"/>
          </a:solidFill>
          <a:ln w="12700">
            <a:solidFill>
              <a:srgbClr val="D9EFE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3" name="Text 11"/>
          <p:cNvSpPr/>
          <p:nvPr/>
        </p:nvSpPr>
        <p:spPr>
          <a:xfrm>
            <a:off x="3463290" y="1577340"/>
            <a:ext cx="24003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Homemaker Services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463290" y="2125980"/>
            <a:ext cx="24003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LCCOA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463290" y="2468880"/>
            <a:ext cx="24003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housekeeping and other in-home support on a sliding fee scale.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6172200" y="1371600"/>
            <a:ext cx="2743200" cy="30175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6343650" y="1577340"/>
            <a:ext cx="24003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Repair / Rehab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343650" y="2125980"/>
            <a:ext cx="24003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B8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Programs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343650" y="2468880"/>
            <a:ext cx="24003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and rehab programs plus a Senior Housing Navigator for rental assistance, deposits, or downsizing options.</a:t>
            </a:r>
            <a:endParaRPr lang="en-US" sz="11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Golden Buckeye Card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11480" y="1028700"/>
            <a:ext cx="8298180" cy="3497580"/>
          </a:xfrm>
          <a:prstGeom prst="roundRect">
            <a:avLst>
              <a:gd name="adj" fmla="val 2353"/>
            </a:avLst>
          </a:prstGeom>
          <a:solidFill>
            <a:srgbClr val="FBECC2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685800" y="1234440"/>
            <a:ext cx="774954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Ohio residents age 60+ (or certain disabled adults 18–59)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85800" y="1645920"/>
            <a:ext cx="77495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Discounts at thousands of participating businesses statewide — restaurants, some groceries, services, state parks camping, and more.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2331720"/>
            <a:ext cx="77495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get it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2674620"/>
            <a:ext cx="77495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people receive it automatically with their Ohio ID/license at age 60. Otherwise apply at libraries or senior centers.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ask about senior discounts even if a business isn’t listed on the official directory.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Starting Points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411480" y="92583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these organizations for personalized screening — they often help with multiple programs at once.</a:t>
            </a:r>
            <a:endParaRPr lang="en-US" sz="1125" dirty="0"/>
          </a:p>
        </p:txBody>
      </p:sp>
      <p:sp>
        <p:nvSpPr>
          <p:cNvPr id="8" name="Shape 6"/>
          <p:cNvSpPr/>
          <p:nvPr/>
        </p:nvSpPr>
        <p:spPr>
          <a:xfrm>
            <a:off x="411480" y="1337310"/>
            <a:ext cx="418338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" name="Shape 7"/>
          <p:cNvSpPr/>
          <p:nvPr/>
        </p:nvSpPr>
        <p:spPr>
          <a:xfrm>
            <a:off x="411480" y="1337310"/>
            <a:ext cx="96012" cy="1440180"/>
          </a:xfrm>
          <a:prstGeom prst="rect">
            <a:avLst/>
          </a:prstGeom>
          <a:solidFill>
            <a:srgbClr val="B85C5C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0" name="Text 8"/>
          <p:cNvSpPr/>
          <p:nvPr/>
        </p:nvSpPr>
        <p:spPr>
          <a:xfrm>
            <a:off x="685800" y="1543050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County Council on Aging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1954530"/>
            <a:ext cx="37033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local hub for age 60+</a:t>
            </a:r>
            <a:endParaRPr lang="en-US" sz="1050" dirty="0"/>
          </a:p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440-205-8111  •  lccoa.org (Mentor)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766310" y="1337310"/>
            <a:ext cx="418338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3" name="Shape 11"/>
          <p:cNvSpPr/>
          <p:nvPr/>
        </p:nvSpPr>
        <p:spPr>
          <a:xfrm>
            <a:off x="4766310" y="1337310"/>
            <a:ext cx="96012" cy="1440180"/>
          </a:xfrm>
          <a:prstGeom prst="rect">
            <a:avLst/>
          </a:prstGeom>
          <a:solidFill>
            <a:srgbClr val="B85C5C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4" name="Text 12"/>
          <p:cNvSpPr/>
          <p:nvPr/>
        </p:nvSpPr>
        <p:spPr>
          <a:xfrm>
            <a:off x="5040630" y="1543050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Lifeline Inc. / 211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40630" y="1954530"/>
            <a:ext cx="37033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Dial 211 for referrals, Helping Hands,</a:t>
            </a:r>
            <a:endParaRPr lang="en-US" sz="1050" dirty="0"/>
          </a:p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help, and more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1480" y="2914650"/>
            <a:ext cx="418338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7" name="Shape 15"/>
          <p:cNvSpPr/>
          <p:nvPr/>
        </p:nvSpPr>
        <p:spPr>
          <a:xfrm>
            <a:off x="411480" y="2914650"/>
            <a:ext cx="96012" cy="1440180"/>
          </a:xfrm>
          <a:prstGeom prst="rect">
            <a:avLst/>
          </a:prstGeom>
          <a:solidFill>
            <a:srgbClr val="B85C5C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8" name="Text 16"/>
          <p:cNvSpPr/>
          <p:nvPr/>
        </p:nvSpPr>
        <p:spPr>
          <a:xfrm>
            <a:off x="685800" y="3120390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County DJFS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5800" y="3531870"/>
            <a:ext cx="37033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SNAP, Medicaid, and related benefits</a:t>
            </a:r>
            <a:endParaRPr lang="en-US" sz="1050" dirty="0"/>
          </a:p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440-350-4000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66310" y="2914650"/>
            <a:ext cx="418338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1" name="Shape 19"/>
          <p:cNvSpPr/>
          <p:nvPr/>
        </p:nvSpPr>
        <p:spPr>
          <a:xfrm>
            <a:off x="4766310" y="2914650"/>
            <a:ext cx="96012" cy="1440180"/>
          </a:xfrm>
          <a:prstGeom prst="rect">
            <a:avLst/>
          </a:prstGeom>
          <a:solidFill>
            <a:srgbClr val="B85C5C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22" name="Text 20"/>
          <p:cNvSpPr/>
          <p:nvPr/>
        </p:nvSpPr>
        <p:spPr>
          <a:xfrm>
            <a:off x="5040630" y="3120390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Western Reserve Area Agency on Aging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040630" y="3531870"/>
            <a:ext cx="37033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Medicare counseling &amp; regional support</a:t>
            </a:r>
            <a:endParaRPr lang="en-US" sz="1050" dirty="0"/>
          </a:p>
          <a:p>
            <a:r>
              <a:rPr lang="en-US" sz="1050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216-621-0303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435340" y="4869180"/>
            <a:ext cx="4114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8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1480" y="58293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Reminders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11480" y="102870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D9EFE5"/>
          </a:solidFill>
          <a:ln w="12700">
            <a:solidFill>
              <a:srgbClr val="D9EFE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8" name="Text 6"/>
          <p:cNvSpPr/>
          <p:nvPr/>
        </p:nvSpPr>
        <p:spPr>
          <a:xfrm>
            <a:off x="651510" y="1152144"/>
            <a:ext cx="781812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 varies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1510" y="1405890"/>
            <a:ext cx="78181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based on age, income, residency, and sometimes disability or homeownership.</a:t>
            </a:r>
            <a:endParaRPr lang="en-US" sz="1125" dirty="0"/>
          </a:p>
        </p:txBody>
      </p:sp>
      <p:sp>
        <p:nvSpPr>
          <p:cNvPr id="10" name="Shape 8"/>
          <p:cNvSpPr/>
          <p:nvPr/>
        </p:nvSpPr>
        <p:spPr>
          <a:xfrm>
            <a:off x="411480" y="188595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1" name="Text 9"/>
          <p:cNvSpPr/>
          <p:nvPr/>
        </p:nvSpPr>
        <p:spPr>
          <a:xfrm>
            <a:off x="651510" y="2009394"/>
            <a:ext cx="781812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 change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1510" y="2263140"/>
            <a:ext cx="78181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limits and benefits can change. Always verify current details directly with the agencies.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411480" y="274320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D9EFE5"/>
          </a:solidFill>
          <a:ln w="12700">
            <a:solidFill>
              <a:srgbClr val="D9EFE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4" name="Text 12"/>
          <p:cNvSpPr/>
          <p:nvPr/>
        </p:nvSpPr>
        <p:spPr>
          <a:xfrm>
            <a:off x="651510" y="2866644"/>
            <a:ext cx="781812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 the savings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51510" y="3120390"/>
            <a:ext cx="78181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seniors successfully combine several programs (taxes + utilities + meals + transportation) for meaningful monthly savings while staying in their homes.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411480" y="3600450"/>
            <a:ext cx="8298180" cy="78867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3EADB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651510" y="3723894"/>
            <a:ext cx="781812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3D2E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help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1510" y="3977640"/>
            <a:ext cx="78181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dirty="0">
                <a:solidFill>
                  <a:srgbClr val="6B58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LCCOA and partners can screen you for multiple programs in one visit — you don’t have to navigate everything alone.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85AD3A-7D86-419D-1AEE-40126E0DD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30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73856-9ECA-7561-01CD-E6AA30EF3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7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2923E-E01E-535E-6B91-4034C3954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0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256836-15F3-D7CD-CD71-4C263191B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53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F0D2A-12C4-4C72-26D4-9D8F9ABC4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60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39F91-FFA9-A9AE-F2F2-354A2AEFD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42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D5591A-6260-BB39-1DCC-31BD80BE9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30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B5CE5-CD57-73F1-DBA8-458D07ED9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4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138CBA-70E0-0CB8-9B97-6FBD5E6F0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58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294D2-524B-EAD7-78E7-383EEE57A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87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174653-1829-EF6E-83D7-A3FE9EDDA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67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ED4E57-0CBC-2B5E-E338-E5168D305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98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2FA231-6C08-664C-0DB5-5796909F9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34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605F5D-C010-6A20-35A0-BC9EC17A8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204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1E8BE-8E0C-C009-BE1E-C84F3C646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084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68F6E4-2682-6E4E-5BAE-A130F72A0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107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213938-C414-7AE9-337A-C8C360515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957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72379D-8193-F904-482E-8825DDD7E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44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2E1C0-C829-1260-223F-1A924491B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1" y="79787"/>
            <a:ext cx="5037204" cy="2833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8BBBA4-288A-3FD9-FA3F-32BE318C1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990" y="79787"/>
            <a:ext cx="3137409" cy="47002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D08F97-8206-5DCD-EC72-7621EAD6C35E}"/>
              </a:ext>
            </a:extLst>
          </p:cNvPr>
          <p:cNvSpPr txBox="1"/>
          <p:nvPr/>
        </p:nvSpPr>
        <p:spPr>
          <a:xfrm>
            <a:off x="1207011" y="422981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dirty="0"/>
              <a:t>mikezuren@att.net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E074E5-0877-33BE-DC28-AB80246F417D}"/>
              </a:ext>
            </a:extLst>
          </p:cNvPr>
          <p:cNvSpPr txBox="1"/>
          <p:nvPr/>
        </p:nvSpPr>
        <p:spPr>
          <a:xfrm>
            <a:off x="1530747" y="370659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dirty="0"/>
              <a:t>440-251-5381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84452F-55BD-5765-FA3C-3951AF85BE06}"/>
              </a:ext>
            </a:extLst>
          </p:cNvPr>
          <p:cNvSpPr txBox="1"/>
          <p:nvPr/>
        </p:nvSpPr>
        <p:spPr>
          <a:xfrm>
            <a:off x="1060077" y="3068320"/>
            <a:ext cx="50372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dirty="0"/>
              <a:t>Michael Zuren, PhD</a:t>
            </a:r>
          </a:p>
        </p:txBody>
      </p:sp>
    </p:spTree>
    <p:extLst>
      <p:ext uri="{BB962C8B-B14F-4D97-AF65-F5344CB8AC3E}">
        <p14:creationId xmlns:p14="http://schemas.microsoft.com/office/powerpoint/2010/main" val="2287582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2006</Words>
  <Application>Microsoft Office PowerPoint</Application>
  <PresentationFormat>On-screen Show (16:9)</PresentationFormat>
  <Paragraphs>323</Paragraphs>
  <Slides>44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Ohio Property Tax &amp; the November 2026 Lake County Ballot</dc:title>
  <dc:subject>PptxGenJS Presentation</dc:subject>
  <dc:creator>PptxGenJS</dc:creator>
  <cp:lastModifiedBy>Falkenberg, Sherri</cp:lastModifiedBy>
  <cp:revision>17</cp:revision>
  <cp:lastPrinted>2026-10-23T15:56:01Z</cp:lastPrinted>
  <dcterms:created xsi:type="dcterms:W3CDTF">2026-10-23T13:33:42Z</dcterms:created>
  <dcterms:modified xsi:type="dcterms:W3CDTF">2026-10-26T17:13:14Z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2026-10-23T13:59:27Z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941c2c40-6900-4cab-bc64-fe4a7b0c1bfa</vt:lpwstr>
  </property>
  <property fmtid="{D5CDD505-2E9C-101B-9397-08002B2CF9AE}" pid="7" name="MSIP_Label_defa4170-0d19-0005-0004-bc88714345d2_ActionId">
    <vt:lpwstr>6bc53840-fdd6-43e6-af02-8f95e0329a2f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